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2"/>
  </p:notesMasterIdLst>
  <p:sldIdLst>
    <p:sldId id="256" r:id="rId2"/>
    <p:sldId id="260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68" r:id="rId11"/>
  </p:sldIdLst>
  <p:sldSz cx="12192000" cy="6858000"/>
  <p:notesSz cx="6858000" cy="9144000"/>
  <p:embeddedFontLst>
    <p:embeddedFont>
      <p:font typeface="맑은 고딕" panose="020B0503020000020004" pitchFamily="50" charset="-127"/>
      <p:regular r:id="rId13"/>
      <p:bold r:id="rId14"/>
    </p:embeddedFont>
    <p:embeddedFont>
      <p:font typeface="HY견고딕" panose="02030600000101010101" pitchFamily="18" charset="-127"/>
      <p:regular r:id="rId15"/>
    </p:embeddedFont>
    <p:embeddedFont>
      <p:font typeface="휴먼편지체" panose="02030504000101010101" pitchFamily="18" charset="-127"/>
      <p:regular r:id="rId16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D75"/>
    <a:srgbClr val="003300"/>
    <a:srgbClr val="FFCC00"/>
    <a:srgbClr val="006600"/>
    <a:srgbClr val="FFFFCC"/>
    <a:srgbClr val="006666"/>
    <a:srgbClr val="FF5050"/>
    <a:srgbClr val="FF89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29" autoAdjust="0"/>
    <p:restoredTop sz="94424" autoAdjust="0"/>
  </p:normalViewPr>
  <p:slideViewPr>
    <p:cSldViewPr>
      <p:cViewPr varScale="1">
        <p:scale>
          <a:sx n="108" d="100"/>
          <a:sy n="108" d="100"/>
        </p:scale>
        <p:origin x="-102" y="-17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C1459A-F754-4130-8551-2CC3812670C7}" type="datetimeFigureOut">
              <a:rPr lang="ko-KR" altLang="en-US" smtClean="0"/>
              <a:t>2019-03-13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C62854-F41C-4672-8388-DF7952D96E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18947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C62854-F41C-4672-8388-DF7952D96EBA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06669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C62854-F41C-4672-8388-DF7952D96EBA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61966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C62854-F41C-4672-8388-DF7952D96EBA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60861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C62854-F41C-4672-8388-DF7952D96EBA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47273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C62854-F41C-4672-8388-DF7952D96EBA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09785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C62854-F41C-4672-8388-DF7952D96EBA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66547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923E-AEEB-4298-AB86-35AF78145A11}" type="datetimeFigureOut">
              <a:rPr lang="ko-KR" altLang="en-US" smtClean="0"/>
              <a:pPr/>
              <a:t>2019-03-13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70B7C-596E-450A-A237-E2B66BAC29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923E-AEEB-4298-AB86-35AF78145A11}" type="datetimeFigureOut">
              <a:rPr lang="ko-KR" altLang="en-US" smtClean="0"/>
              <a:pPr/>
              <a:t>2019-03-13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70B7C-596E-450A-A237-E2B66BAC29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923E-AEEB-4298-AB86-35AF78145A11}" type="datetimeFigureOut">
              <a:rPr lang="ko-KR" altLang="en-US" smtClean="0"/>
              <a:pPr/>
              <a:t>2019-03-13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70B7C-596E-450A-A237-E2B66BAC29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923E-AEEB-4298-AB86-35AF78145A11}" type="datetimeFigureOut">
              <a:rPr lang="ko-KR" altLang="en-US" smtClean="0"/>
              <a:pPr/>
              <a:t>2019-03-13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70B7C-596E-450A-A237-E2B66BAC29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923E-AEEB-4298-AB86-35AF78145A11}" type="datetimeFigureOut">
              <a:rPr lang="ko-KR" altLang="en-US" smtClean="0"/>
              <a:pPr/>
              <a:t>2019-03-13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70B7C-596E-450A-A237-E2B66BAC29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923E-AEEB-4298-AB86-35AF78145A11}" type="datetimeFigureOut">
              <a:rPr lang="ko-KR" altLang="en-US" smtClean="0"/>
              <a:pPr/>
              <a:t>2019-03-13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70B7C-596E-450A-A237-E2B66BAC29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923E-AEEB-4298-AB86-35AF78145A11}" type="datetimeFigureOut">
              <a:rPr lang="ko-KR" altLang="en-US" smtClean="0"/>
              <a:pPr/>
              <a:t>2019-03-13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70B7C-596E-450A-A237-E2B66BAC29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923E-AEEB-4298-AB86-35AF78145A11}" type="datetimeFigureOut">
              <a:rPr lang="ko-KR" altLang="en-US" smtClean="0"/>
              <a:pPr/>
              <a:t>2019-03-13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70B7C-596E-450A-A237-E2B66BAC29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923E-AEEB-4298-AB86-35AF78145A11}" type="datetimeFigureOut">
              <a:rPr lang="ko-KR" altLang="en-US" smtClean="0"/>
              <a:pPr/>
              <a:t>2019-03-13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70B7C-596E-450A-A237-E2B66BAC29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923E-AEEB-4298-AB86-35AF78145A11}" type="datetimeFigureOut">
              <a:rPr lang="ko-KR" altLang="en-US" smtClean="0"/>
              <a:pPr/>
              <a:t>2019-03-13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70B7C-596E-450A-A237-E2B66BAC29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923E-AEEB-4298-AB86-35AF78145A11}" type="datetimeFigureOut">
              <a:rPr lang="ko-KR" altLang="en-US" smtClean="0"/>
              <a:pPr/>
              <a:t>2019-03-13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70B7C-596E-450A-A237-E2B66BAC29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  <a:alpha val="50000"/>
              </a:schemeClr>
            </a:gs>
            <a:gs pos="100000">
              <a:schemeClr val="bg1">
                <a:lumMod val="95000"/>
                <a:alpha val="2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BC923E-AEEB-4298-AB86-35AF78145A11}" type="datetimeFigureOut">
              <a:rPr lang="ko-KR" altLang="en-US" smtClean="0"/>
              <a:pPr/>
              <a:t>2019-03-13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A70B7C-596E-450A-A237-E2B66BAC29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pn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11" Type="http://schemas.openxmlformats.org/officeDocument/2006/relationships/image" Target="../media/image23.jpg"/><Relationship Id="rId5" Type="http://schemas.openxmlformats.org/officeDocument/2006/relationships/image" Target="../media/image17.png"/><Relationship Id="rId10" Type="http://schemas.openxmlformats.org/officeDocument/2006/relationships/image" Target="../media/image22.jpg"/><Relationship Id="rId4" Type="http://schemas.openxmlformats.org/officeDocument/2006/relationships/image" Target="../media/image16.png"/><Relationship Id="rId9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9" name="직선 연결선 38"/>
          <p:cNvCxnSpPr/>
          <p:nvPr/>
        </p:nvCxnSpPr>
        <p:spPr>
          <a:xfrm flipH="1" flipV="1">
            <a:off x="2928121" y="1988840"/>
            <a:ext cx="23813" cy="4870748"/>
          </a:xfrm>
          <a:prstGeom prst="line">
            <a:avLst/>
          </a:prstGeom>
          <a:ln w="12700">
            <a:solidFill>
              <a:srgbClr val="FFC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연결선 40"/>
          <p:cNvCxnSpPr/>
          <p:nvPr/>
        </p:nvCxnSpPr>
        <p:spPr>
          <a:xfrm>
            <a:off x="6954844" y="794"/>
            <a:ext cx="5252" cy="1483990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직선 연결선 42"/>
          <p:cNvCxnSpPr/>
          <p:nvPr/>
        </p:nvCxnSpPr>
        <p:spPr>
          <a:xfrm flipH="1">
            <a:off x="11496600" y="1663079"/>
            <a:ext cx="695400" cy="37729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그룹 34"/>
          <p:cNvGrpSpPr/>
          <p:nvPr/>
        </p:nvGrpSpPr>
        <p:grpSpPr>
          <a:xfrm>
            <a:off x="6600056" y="3103489"/>
            <a:ext cx="4591263" cy="3565871"/>
            <a:chOff x="5072066" y="3186169"/>
            <a:chExt cx="4591263" cy="3565871"/>
          </a:xfrm>
        </p:grpSpPr>
        <p:sp>
          <p:nvSpPr>
            <p:cNvPr id="18" name="타원 17"/>
            <p:cNvSpPr/>
            <p:nvPr/>
          </p:nvSpPr>
          <p:spPr>
            <a:xfrm>
              <a:off x="5561148" y="5517114"/>
              <a:ext cx="857256" cy="857256"/>
            </a:xfrm>
            <a:prstGeom prst="ellipse">
              <a:avLst/>
            </a:prstGeom>
            <a:noFill/>
            <a:ln w="47625">
              <a:solidFill>
                <a:srgbClr val="FFCC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타원 20"/>
            <p:cNvSpPr/>
            <p:nvPr/>
          </p:nvSpPr>
          <p:spPr>
            <a:xfrm>
              <a:off x="8384013" y="5996700"/>
              <a:ext cx="792509" cy="755340"/>
            </a:xfrm>
            <a:prstGeom prst="ellipse">
              <a:avLst/>
            </a:prstGeom>
            <a:noFill/>
            <a:ln w="40640">
              <a:solidFill>
                <a:srgbClr val="FFCC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타원 24"/>
            <p:cNvSpPr/>
            <p:nvPr/>
          </p:nvSpPr>
          <p:spPr>
            <a:xfrm>
              <a:off x="5072066" y="3735325"/>
              <a:ext cx="673394" cy="654119"/>
            </a:xfrm>
            <a:prstGeom prst="ellipse">
              <a:avLst/>
            </a:prstGeom>
            <a:noFill/>
            <a:ln w="40640">
              <a:solidFill>
                <a:srgbClr val="FFCC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" name="타원 25"/>
            <p:cNvSpPr/>
            <p:nvPr/>
          </p:nvSpPr>
          <p:spPr>
            <a:xfrm>
              <a:off x="5677391" y="3186169"/>
              <a:ext cx="474795" cy="457740"/>
            </a:xfrm>
            <a:prstGeom prst="ellipse">
              <a:avLst/>
            </a:prstGeom>
            <a:noFill/>
            <a:ln w="28575">
              <a:solidFill>
                <a:srgbClr val="FFCC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8" name="타원 27"/>
            <p:cNvSpPr/>
            <p:nvPr/>
          </p:nvSpPr>
          <p:spPr>
            <a:xfrm>
              <a:off x="9176522" y="5146562"/>
              <a:ext cx="486807" cy="443955"/>
            </a:xfrm>
            <a:prstGeom prst="ellipse">
              <a:avLst/>
            </a:prstGeom>
            <a:noFill/>
            <a:ln w="28575">
              <a:solidFill>
                <a:srgbClr val="FFCC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2" name="타원 21"/>
          <p:cNvSpPr/>
          <p:nvPr/>
        </p:nvSpPr>
        <p:spPr>
          <a:xfrm>
            <a:off x="5112701" y="4229923"/>
            <a:ext cx="2308246" cy="2241198"/>
          </a:xfrm>
          <a:prstGeom prst="ellipse">
            <a:avLst/>
          </a:prstGeom>
          <a:solidFill>
            <a:schemeClr val="bg1"/>
          </a:solidFill>
          <a:ln w="101600"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3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17341" y="4445925"/>
            <a:ext cx="1834814" cy="1914942"/>
          </a:xfrm>
          <a:prstGeom prst="flowChartConnector">
            <a:avLst/>
          </a:prstGeom>
          <a:noFill/>
        </p:spPr>
      </p:pic>
      <p:sp>
        <p:nvSpPr>
          <p:cNvPr id="24" name="타원 23"/>
          <p:cNvSpPr/>
          <p:nvPr/>
        </p:nvSpPr>
        <p:spPr>
          <a:xfrm>
            <a:off x="7344183" y="3174937"/>
            <a:ext cx="3068375" cy="3017902"/>
          </a:xfrm>
          <a:prstGeom prst="ellipse">
            <a:avLst/>
          </a:prstGeom>
          <a:solidFill>
            <a:schemeClr val="bg1"/>
          </a:solidFill>
          <a:ln w="127000"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7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78228" y="3203982"/>
            <a:ext cx="2821456" cy="2689990"/>
          </a:xfrm>
          <a:prstGeom prst="flowChartConnector">
            <a:avLst/>
          </a:prstGeom>
          <a:noFill/>
        </p:spPr>
      </p:pic>
      <p:sp>
        <p:nvSpPr>
          <p:cNvPr id="29" name="직사각형 28"/>
          <p:cNvSpPr/>
          <p:nvPr/>
        </p:nvSpPr>
        <p:spPr>
          <a:xfrm>
            <a:off x="852341" y="1001360"/>
            <a:ext cx="10924786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8000" b="1" spc="-150" dirty="0">
                <a:ln w="3175"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University of Regina</a:t>
            </a:r>
          </a:p>
        </p:txBody>
      </p:sp>
      <p:cxnSp>
        <p:nvCxnSpPr>
          <p:cNvPr id="31" name="직선 연결선 30"/>
          <p:cNvCxnSpPr/>
          <p:nvPr/>
        </p:nvCxnSpPr>
        <p:spPr>
          <a:xfrm flipH="1">
            <a:off x="2951934" y="2708920"/>
            <a:ext cx="424660" cy="0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직사각형 3"/>
          <p:cNvSpPr/>
          <p:nvPr/>
        </p:nvSpPr>
        <p:spPr>
          <a:xfrm rot="20888231">
            <a:off x="526770" y="626345"/>
            <a:ext cx="1103379" cy="342009"/>
          </a:xfrm>
          <a:prstGeom prst="rect">
            <a:avLst/>
          </a:prstGeom>
          <a:solidFill>
            <a:schemeClr val="bg1"/>
          </a:solidFill>
          <a:ln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 smtClean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2019</a:t>
            </a:r>
            <a:endParaRPr lang="ko-KR" altLang="en-US" sz="2800" dirty="0">
              <a:solidFill>
                <a:srgbClr val="0033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cxnSp>
        <p:nvCxnSpPr>
          <p:cNvPr id="36" name="직선 연결선 35"/>
          <p:cNvCxnSpPr/>
          <p:nvPr/>
        </p:nvCxnSpPr>
        <p:spPr>
          <a:xfrm flipH="1">
            <a:off x="-24321" y="1484784"/>
            <a:ext cx="1055440" cy="0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" name="직선 연결선 46"/>
          <p:cNvCxnSpPr/>
          <p:nvPr/>
        </p:nvCxnSpPr>
        <p:spPr>
          <a:xfrm flipH="1">
            <a:off x="1" y="980728"/>
            <a:ext cx="12191999" cy="0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연결선 48"/>
          <p:cNvCxnSpPr/>
          <p:nvPr/>
        </p:nvCxnSpPr>
        <p:spPr>
          <a:xfrm rot="5400000" flipH="1" flipV="1">
            <a:off x="-1738000" y="3427830"/>
            <a:ext cx="6858001" cy="2344"/>
          </a:xfrm>
          <a:prstGeom prst="line">
            <a:avLst/>
          </a:prstGeom>
          <a:ln w="12700">
            <a:solidFill>
              <a:srgbClr val="0033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827" y="3099825"/>
            <a:ext cx="5812178" cy="366794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1736" y="3051560"/>
            <a:ext cx="4133795" cy="371620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39443" y="1341828"/>
            <a:ext cx="15143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Regina</a:t>
            </a:r>
            <a:endParaRPr lang="ko-KR" altLang="en-US" sz="2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14059" y="1496523"/>
            <a:ext cx="58584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캐나다 중부</a:t>
            </a:r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Saskatchewan</a:t>
            </a: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주에 위치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139443" y="2246858"/>
            <a:ext cx="2731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Univ. of Regina</a:t>
            </a:r>
            <a:endParaRPr lang="ko-KR" altLang="en-US" sz="2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206132" y="2300093"/>
            <a:ext cx="66505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/>
              <a:t>1910</a:t>
            </a:r>
            <a:r>
              <a:rPr lang="ko-KR" altLang="en-US" sz="2000" dirty="0"/>
              <a:t>개교</a:t>
            </a:r>
            <a:r>
              <a:rPr lang="en-US" altLang="ko-KR" sz="2000" dirty="0"/>
              <a:t>, </a:t>
            </a:r>
            <a:r>
              <a:rPr lang="ko-KR" altLang="en-US" sz="2000" dirty="0"/>
              <a:t>생물학</a:t>
            </a:r>
            <a:r>
              <a:rPr lang="en-US" altLang="ko-KR" sz="2000" dirty="0"/>
              <a:t>/</a:t>
            </a:r>
            <a:r>
              <a:rPr lang="ko-KR" altLang="en-US" sz="2000" dirty="0" err="1"/>
              <a:t>언론학</a:t>
            </a:r>
            <a:r>
              <a:rPr lang="ko-KR" altLang="en-US" sz="2000" dirty="0"/>
              <a:t> 유명</a:t>
            </a:r>
            <a:r>
              <a:rPr lang="en-US" altLang="ko-KR" sz="2000" dirty="0"/>
              <a:t>/</a:t>
            </a:r>
            <a:r>
              <a:rPr lang="ko-KR" altLang="en-US" sz="2000" dirty="0"/>
              <a:t>체계적인 </a:t>
            </a:r>
            <a:r>
              <a:rPr lang="en-US" altLang="ko-KR" sz="2000" dirty="0"/>
              <a:t>ESL </a:t>
            </a:r>
            <a:r>
              <a:rPr lang="ko-KR" altLang="en-US" sz="2000" dirty="0"/>
              <a:t>시스템</a:t>
            </a:r>
          </a:p>
        </p:txBody>
      </p:sp>
      <p:sp>
        <p:nvSpPr>
          <p:cNvPr id="12" name="오각형 11"/>
          <p:cNvSpPr/>
          <p:nvPr/>
        </p:nvSpPr>
        <p:spPr>
          <a:xfrm>
            <a:off x="52777" y="1389333"/>
            <a:ext cx="1570492" cy="360121"/>
          </a:xfrm>
          <a:prstGeom prst="homePlate">
            <a:avLst/>
          </a:prstGeom>
          <a:solidFill>
            <a:srgbClr val="FFCC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137145" y="1418773"/>
            <a:ext cx="15634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학교</a:t>
            </a:r>
            <a:r>
              <a:rPr lang="en-US" altLang="ko-KR" sz="1400" dirty="0"/>
              <a:t>,</a:t>
            </a:r>
            <a:r>
              <a:rPr lang="ko-KR" altLang="en-US" sz="1400" dirty="0"/>
              <a:t>수업 소개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09522" y="1969859"/>
            <a:ext cx="11783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Homestay</a:t>
            </a:r>
            <a:endParaRPr lang="ko-KR" altLang="en-US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321584" y="2546315"/>
            <a:ext cx="11945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기타 활동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863752" y="158718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About Univ. of Regina</a:t>
            </a:r>
            <a:endParaRPr lang="ko-KR" altLang="en-US" sz="3600" dirty="0">
              <a:solidFill>
                <a:srgbClr val="0033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78138" y="3051560"/>
            <a:ext cx="7776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Tips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1819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" name="직선 연결선 46"/>
          <p:cNvCxnSpPr/>
          <p:nvPr/>
        </p:nvCxnSpPr>
        <p:spPr>
          <a:xfrm flipH="1">
            <a:off x="1" y="980728"/>
            <a:ext cx="12191999" cy="0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연결선 48"/>
          <p:cNvCxnSpPr/>
          <p:nvPr/>
        </p:nvCxnSpPr>
        <p:spPr>
          <a:xfrm rot="5400000" flipH="1" flipV="1">
            <a:off x="-1738000" y="3427830"/>
            <a:ext cx="6858001" cy="2344"/>
          </a:xfrm>
          <a:prstGeom prst="line">
            <a:avLst/>
          </a:prstGeom>
          <a:ln w="12700">
            <a:solidFill>
              <a:srgbClr val="0033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오각형 11"/>
          <p:cNvSpPr/>
          <p:nvPr/>
        </p:nvSpPr>
        <p:spPr>
          <a:xfrm>
            <a:off x="52777" y="1389333"/>
            <a:ext cx="1570492" cy="360121"/>
          </a:xfrm>
          <a:prstGeom prst="homePlate">
            <a:avLst/>
          </a:prstGeom>
          <a:solidFill>
            <a:srgbClr val="FFCC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137145" y="1418773"/>
            <a:ext cx="15634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학교</a:t>
            </a:r>
            <a:r>
              <a:rPr lang="en-US" altLang="ko-KR" sz="1400" dirty="0"/>
              <a:t>,</a:t>
            </a:r>
            <a:r>
              <a:rPr lang="ko-KR" altLang="en-US" sz="1400" dirty="0"/>
              <a:t>수업 소개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09522" y="1969859"/>
            <a:ext cx="11783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Homestay</a:t>
            </a:r>
            <a:endParaRPr lang="ko-KR" altLang="en-US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321584" y="2546315"/>
            <a:ext cx="11945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기타 활동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297570" y="170602"/>
            <a:ext cx="9289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ESL : English as a Second Language</a:t>
            </a:r>
            <a:endParaRPr lang="ko-KR" altLang="en-US" sz="3600" dirty="0">
              <a:solidFill>
                <a:srgbClr val="0033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78138" y="3051560"/>
            <a:ext cx="7776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Tips</a:t>
            </a:r>
            <a:endParaRPr lang="ko-KR" altLang="en-US" sz="1400" dirty="0"/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7177" y="1227724"/>
            <a:ext cx="3682139" cy="271652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565918" y="4191243"/>
            <a:ext cx="656252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dirty="0"/>
              <a:t>영어가 모국어가 아닌 이들을 위한 영어학습 프로그램</a:t>
            </a:r>
          </a:p>
          <a:p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565918" y="4761405"/>
            <a:ext cx="641851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dirty="0"/>
              <a:t>학생들의 영어능력</a:t>
            </a:r>
            <a:r>
              <a:rPr lang="en-US" altLang="ko-KR" sz="2000" dirty="0"/>
              <a:t>, </a:t>
            </a:r>
            <a:r>
              <a:rPr lang="ko-KR" altLang="en-US" sz="2000" dirty="0"/>
              <a:t>관심사에 따른 수준별 수업 진행</a:t>
            </a:r>
          </a:p>
          <a:p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382000" y="5372350"/>
            <a:ext cx="688656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dirty="0"/>
              <a:t>다양한 문화체험</a:t>
            </a:r>
            <a:r>
              <a:rPr lang="en-US" altLang="ko-KR" sz="2000" dirty="0"/>
              <a:t>, </a:t>
            </a:r>
            <a:r>
              <a:rPr lang="ko-KR" altLang="en-US" sz="2000" dirty="0"/>
              <a:t>영어에 대한 두려움을 떨칠 수 있는 계기</a:t>
            </a:r>
          </a:p>
          <a:p>
            <a:endParaRPr lang="ko-KR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2872146" y="5935609"/>
            <a:ext cx="81707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dirty="0"/>
              <a:t>다국적 친구 만들기</a:t>
            </a:r>
            <a:r>
              <a:rPr lang="en-US" altLang="ko-KR" sz="2000" dirty="0"/>
              <a:t>, </a:t>
            </a:r>
            <a:r>
              <a:rPr lang="ko-KR" altLang="en-US" sz="2000" dirty="0"/>
              <a:t>처음보는 사람과의 대화를 통한 자신감 향상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31074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" name="직선 연결선 46"/>
          <p:cNvCxnSpPr/>
          <p:nvPr/>
        </p:nvCxnSpPr>
        <p:spPr>
          <a:xfrm flipH="1">
            <a:off x="1" y="980728"/>
            <a:ext cx="12191999" cy="0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연결선 48"/>
          <p:cNvCxnSpPr/>
          <p:nvPr/>
        </p:nvCxnSpPr>
        <p:spPr>
          <a:xfrm rot="5400000" flipH="1" flipV="1">
            <a:off x="-1738000" y="3427830"/>
            <a:ext cx="6858001" cy="2344"/>
          </a:xfrm>
          <a:prstGeom prst="line">
            <a:avLst/>
          </a:prstGeom>
          <a:ln w="12700">
            <a:solidFill>
              <a:srgbClr val="0033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오각형 11"/>
          <p:cNvSpPr/>
          <p:nvPr/>
        </p:nvSpPr>
        <p:spPr>
          <a:xfrm>
            <a:off x="52777" y="1389333"/>
            <a:ext cx="1570492" cy="360121"/>
          </a:xfrm>
          <a:prstGeom prst="homePlate">
            <a:avLst/>
          </a:prstGeom>
          <a:solidFill>
            <a:srgbClr val="FFCC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137145" y="1418773"/>
            <a:ext cx="15634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학교</a:t>
            </a:r>
            <a:r>
              <a:rPr lang="en-US" altLang="ko-KR" sz="1400" dirty="0"/>
              <a:t>,</a:t>
            </a:r>
            <a:r>
              <a:rPr lang="ko-KR" altLang="en-US" sz="1400" dirty="0"/>
              <a:t>수업 소개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09522" y="1969859"/>
            <a:ext cx="11783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Homestay</a:t>
            </a:r>
            <a:endParaRPr lang="ko-KR" altLang="en-US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321584" y="2546315"/>
            <a:ext cx="11945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기타 활동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863752" y="158718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ESL – Placement Test</a:t>
            </a:r>
            <a:endParaRPr lang="ko-KR" altLang="en-US" sz="3600" dirty="0">
              <a:solidFill>
                <a:srgbClr val="0033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78138" y="3051560"/>
            <a:ext cx="7776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Tips</a:t>
            </a:r>
            <a:endParaRPr lang="ko-KR" altLang="en-US" sz="1400" dirty="0"/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5110" y="1418773"/>
            <a:ext cx="1864937" cy="1864937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8926" y="1667162"/>
            <a:ext cx="1395105" cy="1395105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2476" y="1504552"/>
            <a:ext cx="1639393" cy="1639393"/>
          </a:xfrm>
          <a:prstGeom prst="rect">
            <a:avLst/>
          </a:prstGeom>
        </p:spPr>
      </p:pic>
      <p:pic>
        <p:nvPicPr>
          <p:cNvPr id="23" name="그림 22"/>
          <p:cNvPicPr>
            <a:picLocks noChangeAspect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0416" y="1524467"/>
            <a:ext cx="1728192" cy="1728192"/>
          </a:xfrm>
          <a:prstGeom prst="rect">
            <a:avLst/>
          </a:prstGeom>
        </p:spPr>
      </p:pic>
      <p:sp>
        <p:nvSpPr>
          <p:cNvPr id="2" name="덧셈 기호 1"/>
          <p:cNvSpPr/>
          <p:nvPr/>
        </p:nvSpPr>
        <p:spPr>
          <a:xfrm>
            <a:off x="4295799" y="2277636"/>
            <a:ext cx="498745" cy="503292"/>
          </a:xfrm>
          <a:prstGeom prst="mathPlus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덧셈 기호 23"/>
          <p:cNvSpPr/>
          <p:nvPr/>
        </p:nvSpPr>
        <p:spPr>
          <a:xfrm>
            <a:off x="6620469" y="2240570"/>
            <a:ext cx="498745" cy="503292"/>
          </a:xfrm>
          <a:prstGeom prst="mathPlus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덧셈 기호 24"/>
          <p:cNvSpPr/>
          <p:nvPr/>
        </p:nvSpPr>
        <p:spPr>
          <a:xfrm>
            <a:off x="9105004" y="2239661"/>
            <a:ext cx="498745" cy="503292"/>
          </a:xfrm>
          <a:prstGeom prst="mathPlus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2371812" y="3263750"/>
            <a:ext cx="19034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800" dirty="0">
                <a:solidFill>
                  <a:schemeClr val="tx2"/>
                </a:solidFill>
              </a:rPr>
              <a:t>1. Reading</a:t>
            </a:r>
            <a:endParaRPr lang="ko-KR" altLang="en-US" sz="2800" dirty="0">
              <a:solidFill>
                <a:schemeClr val="tx2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746148" y="4320378"/>
            <a:ext cx="61019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2400" dirty="0"/>
              <a:t>Part1,2,3</a:t>
            </a:r>
            <a:r>
              <a:rPr lang="ko-KR" altLang="en-US" sz="2400" dirty="0"/>
              <a:t>로 구분</a:t>
            </a:r>
            <a:r>
              <a:rPr lang="en-US" altLang="ko-KR" sz="2400" dirty="0"/>
              <a:t>, </a:t>
            </a:r>
            <a:r>
              <a:rPr lang="ko-KR" altLang="en-US" sz="2400" dirty="0"/>
              <a:t>뒤로 갈 수록 난이도 심화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3704599" y="3898912"/>
            <a:ext cx="61850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2400" dirty="0"/>
              <a:t>Reading</a:t>
            </a:r>
            <a:r>
              <a:rPr lang="ko-KR" altLang="en-US" sz="2400" dirty="0"/>
              <a:t>에서 나온 주제 </a:t>
            </a:r>
            <a:r>
              <a:rPr lang="en-US" altLang="ko-KR" sz="2400" dirty="0"/>
              <a:t>= </a:t>
            </a:r>
            <a:r>
              <a:rPr lang="ko-KR" altLang="en-US" sz="2400" dirty="0"/>
              <a:t>모든 영역의 주제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4607854" y="3292389"/>
            <a:ext cx="20379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800" dirty="0">
                <a:solidFill>
                  <a:schemeClr val="accent2"/>
                </a:solidFill>
              </a:rPr>
              <a:t>2. Listening</a:t>
            </a:r>
            <a:endParaRPr lang="ko-KR" altLang="en-US" sz="2800" dirty="0">
              <a:solidFill>
                <a:schemeClr val="accent2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3704597" y="4722801"/>
            <a:ext cx="59993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400" dirty="0"/>
              <a:t>토플 </a:t>
            </a:r>
            <a:r>
              <a:rPr lang="en-US" altLang="ko-KR" sz="2400" dirty="0"/>
              <a:t>Listening </a:t>
            </a:r>
            <a:r>
              <a:rPr lang="ko-KR" altLang="en-US" sz="2400" dirty="0"/>
              <a:t>수준</a:t>
            </a:r>
            <a:r>
              <a:rPr lang="en-US" altLang="ko-KR" sz="2400" dirty="0"/>
              <a:t>, ‘</a:t>
            </a:r>
            <a:r>
              <a:rPr lang="ko-KR" altLang="en-US" sz="2400" dirty="0"/>
              <a:t>중</a:t>
            </a:r>
            <a:r>
              <a:rPr lang="en-US" altLang="ko-KR" sz="2400" dirty="0"/>
              <a:t>-</a:t>
            </a:r>
            <a:r>
              <a:rPr lang="ko-KR" altLang="en-US" sz="2400" dirty="0"/>
              <a:t>상</a:t>
            </a:r>
            <a:r>
              <a:rPr lang="en-US" altLang="ko-KR" sz="2400" dirty="0"/>
              <a:t>‘ </a:t>
            </a:r>
            <a:r>
              <a:rPr lang="ko-KR" altLang="en-US" sz="2400" dirty="0"/>
              <a:t>정도의 난이도</a:t>
            </a:r>
          </a:p>
        </p:txBody>
      </p:sp>
      <p:sp>
        <p:nvSpPr>
          <p:cNvPr id="26" name="직사각형 25"/>
          <p:cNvSpPr/>
          <p:nvPr/>
        </p:nvSpPr>
        <p:spPr>
          <a:xfrm>
            <a:off x="7137488" y="3305934"/>
            <a:ext cx="17812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800" dirty="0">
                <a:solidFill>
                  <a:schemeClr val="accent3"/>
                </a:solidFill>
              </a:rPr>
              <a:t>3. Writing</a:t>
            </a:r>
            <a:endParaRPr lang="ko-KR" altLang="en-US" sz="2800" dirty="0">
              <a:solidFill>
                <a:schemeClr val="accent3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3247578" y="5195678"/>
            <a:ext cx="71897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400" dirty="0"/>
              <a:t>한 가지 주제에 대하여 </a:t>
            </a:r>
            <a:r>
              <a:rPr lang="en-US" altLang="ko-KR" sz="2400" dirty="0"/>
              <a:t>Essay </a:t>
            </a:r>
            <a:r>
              <a:rPr lang="ko-KR" altLang="en-US" sz="2400" dirty="0"/>
              <a:t>작성</a:t>
            </a:r>
            <a:r>
              <a:rPr lang="en-US" altLang="ko-KR" sz="2400" dirty="0"/>
              <a:t> – Opinion Essay</a:t>
            </a:r>
            <a:endParaRPr lang="ko-KR" altLang="en-US" sz="2400" dirty="0"/>
          </a:p>
        </p:txBody>
      </p:sp>
      <p:sp>
        <p:nvSpPr>
          <p:cNvPr id="28" name="직사각형 27"/>
          <p:cNvSpPr/>
          <p:nvPr/>
        </p:nvSpPr>
        <p:spPr>
          <a:xfrm>
            <a:off x="3767048" y="1066124"/>
            <a:ext cx="71878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dirty="0"/>
              <a:t>하나의 사진에 대한 </a:t>
            </a:r>
            <a:r>
              <a:rPr lang="en-US" altLang="ko-KR" sz="2400" dirty="0"/>
              <a:t>Essay </a:t>
            </a:r>
            <a:r>
              <a:rPr lang="ko-KR" altLang="en-US" sz="2400" dirty="0"/>
              <a:t>작성 </a:t>
            </a:r>
            <a:r>
              <a:rPr lang="en-US" altLang="ko-KR" sz="2400" dirty="0"/>
              <a:t>– Descriptive Essay</a:t>
            </a:r>
            <a:endParaRPr lang="ko-KR" altLang="en-US" sz="2400" dirty="0"/>
          </a:p>
        </p:txBody>
      </p:sp>
      <p:sp>
        <p:nvSpPr>
          <p:cNvPr id="29" name="직사각형 28"/>
          <p:cNvSpPr/>
          <p:nvPr/>
        </p:nvSpPr>
        <p:spPr>
          <a:xfrm>
            <a:off x="9422427" y="3329003"/>
            <a:ext cx="20714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800" dirty="0">
                <a:solidFill>
                  <a:schemeClr val="accent6">
                    <a:lumMod val="75000"/>
                  </a:schemeClr>
                </a:solidFill>
              </a:rPr>
              <a:t>4. Speaking</a:t>
            </a:r>
            <a:endParaRPr lang="ko-KR" altLang="en-US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2782602" y="6070978"/>
            <a:ext cx="35894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dirty="0"/>
              <a:t>사진에 알맞은 상황 설명</a:t>
            </a:r>
          </a:p>
        </p:txBody>
      </p:sp>
      <p:sp>
        <p:nvSpPr>
          <p:cNvPr id="31" name="직사각형 30"/>
          <p:cNvSpPr/>
          <p:nvPr/>
        </p:nvSpPr>
        <p:spPr>
          <a:xfrm>
            <a:off x="7462476" y="6115711"/>
            <a:ext cx="25571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dirty="0"/>
              <a:t>만화 스토리 설명</a:t>
            </a:r>
          </a:p>
        </p:txBody>
      </p:sp>
      <p:sp>
        <p:nvSpPr>
          <p:cNvPr id="32" name="직사각형 31"/>
          <p:cNvSpPr/>
          <p:nvPr/>
        </p:nvSpPr>
        <p:spPr>
          <a:xfrm>
            <a:off x="4809989" y="5632607"/>
            <a:ext cx="37070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dirty="0"/>
              <a:t>상황 설정 후 </a:t>
            </a:r>
            <a:r>
              <a:rPr lang="en-US" altLang="ko-KR" sz="2400" dirty="0"/>
              <a:t>Free Talking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146819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8" grpId="0"/>
      <p:bldP spid="8" grpId="1"/>
      <p:bldP spid="11" grpId="0"/>
      <p:bldP spid="11" grpId="1"/>
      <p:bldP spid="13" grpId="0"/>
      <p:bldP spid="13" grpId="1"/>
      <p:bldP spid="15" grpId="0"/>
      <p:bldP spid="15" grpId="1"/>
      <p:bldP spid="26" grpId="0"/>
      <p:bldP spid="26" grpId="1"/>
      <p:bldP spid="27" grpId="0"/>
      <p:bldP spid="27" grpId="1"/>
      <p:bldP spid="28" grpId="0"/>
      <p:bldP spid="28" grpId="1"/>
      <p:bldP spid="29" grpId="0"/>
      <p:bldP spid="30" grpId="0"/>
      <p:bldP spid="31" grpId="0"/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" name="직선 연결선 46"/>
          <p:cNvCxnSpPr/>
          <p:nvPr/>
        </p:nvCxnSpPr>
        <p:spPr>
          <a:xfrm flipH="1">
            <a:off x="1" y="980728"/>
            <a:ext cx="12191999" cy="0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연결선 48"/>
          <p:cNvCxnSpPr/>
          <p:nvPr/>
        </p:nvCxnSpPr>
        <p:spPr>
          <a:xfrm rot="5400000" flipH="1" flipV="1">
            <a:off x="-1738000" y="3427830"/>
            <a:ext cx="6858001" cy="2344"/>
          </a:xfrm>
          <a:prstGeom prst="line">
            <a:avLst/>
          </a:prstGeom>
          <a:ln w="12700">
            <a:solidFill>
              <a:srgbClr val="0033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오각형 11"/>
          <p:cNvSpPr/>
          <p:nvPr/>
        </p:nvSpPr>
        <p:spPr>
          <a:xfrm>
            <a:off x="52777" y="1389333"/>
            <a:ext cx="1570492" cy="360121"/>
          </a:xfrm>
          <a:prstGeom prst="homePlate">
            <a:avLst/>
          </a:prstGeom>
          <a:solidFill>
            <a:srgbClr val="FFCC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137145" y="1418773"/>
            <a:ext cx="15634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학교</a:t>
            </a:r>
            <a:r>
              <a:rPr lang="en-US" altLang="ko-KR" sz="1400" dirty="0"/>
              <a:t>,</a:t>
            </a:r>
            <a:r>
              <a:rPr lang="ko-KR" altLang="en-US" sz="1400" dirty="0"/>
              <a:t>수업 소개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09522" y="1969859"/>
            <a:ext cx="11783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Homestay</a:t>
            </a:r>
            <a:endParaRPr lang="ko-KR" altLang="en-US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321584" y="2546315"/>
            <a:ext cx="11945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기타 활동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297570" y="170602"/>
            <a:ext cx="9289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ESL – Class Organization</a:t>
            </a:r>
            <a:endParaRPr lang="ko-KR" altLang="en-US" sz="3600" dirty="0">
              <a:solidFill>
                <a:srgbClr val="0033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78138" y="3051560"/>
            <a:ext cx="7776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Tips</a:t>
            </a:r>
            <a:endParaRPr lang="ko-KR" altLang="en-US" sz="1400" dirty="0"/>
          </a:p>
        </p:txBody>
      </p:sp>
      <p:sp>
        <p:nvSpPr>
          <p:cNvPr id="22" name="모서리가 둥근 직사각형 21"/>
          <p:cNvSpPr/>
          <p:nvPr/>
        </p:nvSpPr>
        <p:spPr>
          <a:xfrm>
            <a:off x="2141851" y="1646883"/>
            <a:ext cx="1424067" cy="766565"/>
          </a:xfrm>
          <a:prstGeom prst="roundRect">
            <a:avLst/>
          </a:prstGeom>
          <a:solidFill>
            <a:schemeClr val="bg1"/>
          </a:solidFill>
          <a:ln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모서리가 둥근 직사각형 26"/>
          <p:cNvSpPr/>
          <p:nvPr/>
        </p:nvSpPr>
        <p:spPr>
          <a:xfrm>
            <a:off x="4222174" y="1654374"/>
            <a:ext cx="1424067" cy="766565"/>
          </a:xfrm>
          <a:prstGeom prst="roundRect">
            <a:avLst/>
          </a:prstGeom>
          <a:solidFill>
            <a:schemeClr val="bg1"/>
          </a:solidFill>
          <a:ln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모서리가 둥근 직사각형 27"/>
          <p:cNvSpPr/>
          <p:nvPr/>
        </p:nvSpPr>
        <p:spPr>
          <a:xfrm>
            <a:off x="6268888" y="1646883"/>
            <a:ext cx="1424067" cy="766565"/>
          </a:xfrm>
          <a:prstGeom prst="roundRect">
            <a:avLst/>
          </a:prstGeom>
          <a:solidFill>
            <a:schemeClr val="bg1"/>
          </a:solidFill>
          <a:ln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모서리가 둥근 직사각형 28"/>
          <p:cNvSpPr/>
          <p:nvPr/>
        </p:nvSpPr>
        <p:spPr>
          <a:xfrm>
            <a:off x="8315602" y="1646883"/>
            <a:ext cx="1424067" cy="766565"/>
          </a:xfrm>
          <a:prstGeom prst="roundRect">
            <a:avLst/>
          </a:prstGeom>
          <a:solidFill>
            <a:schemeClr val="bg1"/>
          </a:solidFill>
          <a:ln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모서리가 둥근 직사각형 29"/>
          <p:cNvSpPr/>
          <p:nvPr/>
        </p:nvSpPr>
        <p:spPr>
          <a:xfrm>
            <a:off x="10320665" y="1641384"/>
            <a:ext cx="1424067" cy="766565"/>
          </a:xfrm>
          <a:prstGeom prst="roundRect">
            <a:avLst/>
          </a:prstGeom>
          <a:solidFill>
            <a:schemeClr val="bg1"/>
          </a:solidFill>
          <a:ln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오른쪽 화살표 30"/>
          <p:cNvSpPr/>
          <p:nvPr/>
        </p:nvSpPr>
        <p:spPr>
          <a:xfrm>
            <a:off x="3693277" y="1969859"/>
            <a:ext cx="417079" cy="147608"/>
          </a:xfrm>
          <a:prstGeom prst="rightArrow">
            <a:avLst/>
          </a:prstGeom>
          <a:solidFill>
            <a:schemeClr val="bg1"/>
          </a:solidFill>
          <a:ln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오른쪽 화살표 32"/>
          <p:cNvSpPr/>
          <p:nvPr/>
        </p:nvSpPr>
        <p:spPr>
          <a:xfrm>
            <a:off x="5724450" y="1978579"/>
            <a:ext cx="417079" cy="147608"/>
          </a:xfrm>
          <a:prstGeom prst="rightArrow">
            <a:avLst/>
          </a:prstGeom>
          <a:solidFill>
            <a:schemeClr val="bg1"/>
          </a:solidFill>
          <a:ln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오른쪽 화살표 33"/>
          <p:cNvSpPr/>
          <p:nvPr/>
        </p:nvSpPr>
        <p:spPr>
          <a:xfrm>
            <a:off x="7789744" y="1963852"/>
            <a:ext cx="417079" cy="147608"/>
          </a:xfrm>
          <a:prstGeom prst="rightArrow">
            <a:avLst/>
          </a:prstGeom>
          <a:solidFill>
            <a:schemeClr val="bg1"/>
          </a:solidFill>
          <a:ln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오른쪽 화살표 34"/>
          <p:cNvSpPr/>
          <p:nvPr/>
        </p:nvSpPr>
        <p:spPr>
          <a:xfrm>
            <a:off x="9851487" y="1952570"/>
            <a:ext cx="417079" cy="147608"/>
          </a:xfrm>
          <a:prstGeom prst="rightArrow">
            <a:avLst/>
          </a:prstGeom>
          <a:solidFill>
            <a:schemeClr val="bg1"/>
          </a:solidFill>
          <a:ln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339667" y="1675964"/>
            <a:ext cx="10423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010</a:t>
            </a:r>
            <a:endParaRPr lang="ko-KR" altLang="en-US" sz="3600" dirty="0">
              <a:solidFill>
                <a:srgbClr val="0033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417062" y="1690690"/>
            <a:ext cx="10423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020</a:t>
            </a:r>
            <a:endParaRPr lang="ko-KR" altLang="en-US" sz="3600" dirty="0">
              <a:solidFill>
                <a:srgbClr val="0033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0546930" y="1670950"/>
            <a:ext cx="10423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050</a:t>
            </a:r>
            <a:endParaRPr lang="ko-KR" altLang="en-US" sz="3600" dirty="0">
              <a:solidFill>
                <a:srgbClr val="0033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480580" y="1701500"/>
            <a:ext cx="10423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030</a:t>
            </a:r>
            <a:endParaRPr lang="ko-KR" altLang="en-US" sz="3600" dirty="0">
              <a:solidFill>
                <a:srgbClr val="0033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8518655" y="1701500"/>
            <a:ext cx="10423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040</a:t>
            </a:r>
            <a:endParaRPr lang="ko-KR" altLang="en-US" sz="3600" dirty="0">
              <a:solidFill>
                <a:srgbClr val="0033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4297540" y="3094583"/>
            <a:ext cx="469551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400" dirty="0"/>
              <a:t>대부분 한국 학생 </a:t>
            </a:r>
            <a:r>
              <a:rPr lang="en-US" altLang="ko-KR" sz="2400" dirty="0">
                <a:solidFill>
                  <a:srgbClr val="003300"/>
                </a:solidFill>
              </a:rPr>
              <a:t>030, 040 </a:t>
            </a:r>
            <a:r>
              <a:rPr lang="ko-KR" altLang="en-US" sz="2400" dirty="0"/>
              <a:t>배치</a:t>
            </a:r>
            <a:r>
              <a:rPr lang="en-US" altLang="ko-KR" sz="2400" dirty="0"/>
              <a:t> </a:t>
            </a:r>
            <a:endParaRPr lang="ko-KR" altLang="en-US" sz="2400" dirty="0"/>
          </a:p>
        </p:txBody>
      </p:sp>
      <p:sp>
        <p:nvSpPr>
          <p:cNvPr id="6" name="직사각형 5"/>
          <p:cNvSpPr/>
          <p:nvPr/>
        </p:nvSpPr>
        <p:spPr>
          <a:xfrm>
            <a:off x="4348035" y="3856510"/>
            <a:ext cx="45945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400" dirty="0"/>
              <a:t>한 반에 대략 </a:t>
            </a:r>
            <a:r>
              <a:rPr lang="en-US" altLang="ko-KR" sz="2400" dirty="0"/>
              <a:t>15~20</a:t>
            </a:r>
            <a:r>
              <a:rPr lang="ko-KR" altLang="en-US" sz="2400" dirty="0"/>
              <a:t>명으로 구성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4984466" y="4607466"/>
            <a:ext cx="32223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400" dirty="0"/>
              <a:t>한국 학생 </a:t>
            </a:r>
            <a:r>
              <a:rPr lang="en-US" altLang="ko-KR" sz="2400" dirty="0"/>
              <a:t>3~4</a:t>
            </a:r>
            <a:r>
              <a:rPr lang="ko-KR" altLang="en-US" sz="2400" dirty="0"/>
              <a:t>명 정도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4414345" y="5232447"/>
            <a:ext cx="43625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400" dirty="0"/>
              <a:t>Core class + Skill class</a:t>
            </a:r>
            <a:r>
              <a:rPr lang="ko-KR" altLang="en-US" sz="2400" dirty="0"/>
              <a:t>로 구성</a:t>
            </a: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xmlns="" id="{7F0E76D1-C785-4699-BFE4-6E2E0DD99AB9}"/>
              </a:ext>
            </a:extLst>
          </p:cNvPr>
          <p:cNvSpPr/>
          <p:nvPr/>
        </p:nvSpPr>
        <p:spPr>
          <a:xfrm>
            <a:off x="3225453" y="5983750"/>
            <a:ext cx="70952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dirty="0"/>
              <a:t>반 편성 결과가 만족스럽지 않다면</a:t>
            </a:r>
            <a:r>
              <a:rPr lang="en-US" altLang="ko-KR" sz="2400" dirty="0"/>
              <a:t>? – </a:t>
            </a:r>
            <a:r>
              <a:rPr lang="ko-KR" altLang="en-US" sz="2400" dirty="0">
                <a:solidFill>
                  <a:srgbClr val="FF0000"/>
                </a:solidFill>
              </a:rPr>
              <a:t>재시험 가능</a:t>
            </a:r>
          </a:p>
        </p:txBody>
      </p:sp>
    </p:spTree>
    <p:extLst>
      <p:ext uri="{BB962C8B-B14F-4D97-AF65-F5344CB8AC3E}">
        <p14:creationId xmlns:p14="http://schemas.microsoft.com/office/powerpoint/2010/main" val="254312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CC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CC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CC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CC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" name="직선 연결선 46"/>
          <p:cNvCxnSpPr/>
          <p:nvPr/>
        </p:nvCxnSpPr>
        <p:spPr>
          <a:xfrm flipH="1">
            <a:off x="1" y="980728"/>
            <a:ext cx="12191999" cy="0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연결선 48"/>
          <p:cNvCxnSpPr/>
          <p:nvPr/>
        </p:nvCxnSpPr>
        <p:spPr>
          <a:xfrm rot="5400000" flipH="1" flipV="1">
            <a:off x="-1738000" y="3427830"/>
            <a:ext cx="6858001" cy="2344"/>
          </a:xfrm>
          <a:prstGeom prst="line">
            <a:avLst/>
          </a:prstGeom>
          <a:ln w="12700">
            <a:solidFill>
              <a:srgbClr val="0033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오각형 11"/>
          <p:cNvSpPr/>
          <p:nvPr/>
        </p:nvSpPr>
        <p:spPr>
          <a:xfrm>
            <a:off x="52777" y="1389333"/>
            <a:ext cx="1570492" cy="360121"/>
          </a:xfrm>
          <a:prstGeom prst="homePlate">
            <a:avLst/>
          </a:prstGeom>
          <a:solidFill>
            <a:srgbClr val="FFCC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137145" y="1418773"/>
            <a:ext cx="15634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학교</a:t>
            </a:r>
            <a:r>
              <a:rPr lang="en-US" altLang="ko-KR" sz="1400" dirty="0"/>
              <a:t>,</a:t>
            </a:r>
            <a:r>
              <a:rPr lang="ko-KR" altLang="en-US" sz="1400" dirty="0"/>
              <a:t>수업 소개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09522" y="1969859"/>
            <a:ext cx="11783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Homestay</a:t>
            </a:r>
            <a:endParaRPr lang="ko-KR" altLang="en-US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321584" y="2546315"/>
            <a:ext cx="11945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기타 활동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297570" y="170602"/>
            <a:ext cx="9289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Homestay</a:t>
            </a:r>
            <a:endParaRPr lang="ko-KR" altLang="en-US" sz="3600" dirty="0">
              <a:solidFill>
                <a:srgbClr val="0033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78138" y="3051560"/>
            <a:ext cx="7776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Tips</a:t>
            </a:r>
            <a:endParaRPr lang="ko-KR" altLang="en-US" sz="1400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xmlns="" id="{829382EA-A46A-489F-B9E9-078AB4E11D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1052736"/>
            <a:ext cx="8352928" cy="561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667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" name="직선 연결선 46"/>
          <p:cNvCxnSpPr/>
          <p:nvPr/>
        </p:nvCxnSpPr>
        <p:spPr>
          <a:xfrm flipH="1">
            <a:off x="1" y="980728"/>
            <a:ext cx="12191999" cy="0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연결선 48"/>
          <p:cNvCxnSpPr/>
          <p:nvPr/>
        </p:nvCxnSpPr>
        <p:spPr>
          <a:xfrm rot="5400000" flipH="1" flipV="1">
            <a:off x="-1738000" y="3427830"/>
            <a:ext cx="6858001" cy="2344"/>
          </a:xfrm>
          <a:prstGeom prst="line">
            <a:avLst/>
          </a:prstGeom>
          <a:ln w="12700">
            <a:solidFill>
              <a:srgbClr val="0033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오각형 11"/>
          <p:cNvSpPr/>
          <p:nvPr/>
        </p:nvSpPr>
        <p:spPr>
          <a:xfrm>
            <a:off x="52777" y="1389333"/>
            <a:ext cx="1570492" cy="360121"/>
          </a:xfrm>
          <a:prstGeom prst="homePlate">
            <a:avLst/>
          </a:prstGeom>
          <a:solidFill>
            <a:srgbClr val="FFCC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137145" y="1418773"/>
            <a:ext cx="15634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학교</a:t>
            </a:r>
            <a:r>
              <a:rPr lang="en-US" altLang="ko-KR" sz="1400" dirty="0"/>
              <a:t>,</a:t>
            </a:r>
            <a:r>
              <a:rPr lang="ko-KR" altLang="en-US" sz="1400" dirty="0"/>
              <a:t>수업 소개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09522" y="1969859"/>
            <a:ext cx="11783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Homestay</a:t>
            </a:r>
            <a:endParaRPr lang="ko-KR" altLang="en-US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321584" y="2546315"/>
            <a:ext cx="11945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기타 활동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78138" y="3051560"/>
            <a:ext cx="7776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Tips</a:t>
            </a:r>
            <a:endParaRPr lang="ko-KR" altLang="en-US" sz="1400" dirty="0"/>
          </a:p>
        </p:txBody>
      </p:sp>
      <p:sp>
        <p:nvSpPr>
          <p:cNvPr id="2" name="직사각형 1"/>
          <p:cNvSpPr/>
          <p:nvPr/>
        </p:nvSpPr>
        <p:spPr>
          <a:xfrm>
            <a:off x="2551658" y="140491"/>
            <a:ext cx="923682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44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“Homestay </a:t>
            </a:r>
            <a:r>
              <a:rPr lang="ko-KR" altLang="en-US" sz="44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생활 어떻게 해야 할까</a:t>
            </a:r>
            <a:r>
              <a:rPr lang="en-US" altLang="ko-KR" sz="4400" dirty="0"/>
              <a:t>?</a:t>
            </a:r>
            <a:r>
              <a:rPr lang="en-US" altLang="ko-KR" sz="44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”</a:t>
            </a:r>
            <a:endParaRPr lang="ko-KR" altLang="en-US" sz="4400" dirty="0"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</p:txBody>
      </p:sp>
      <p:pic>
        <p:nvPicPr>
          <p:cNvPr id="23" name="그림 22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342" y="685697"/>
            <a:ext cx="2476660" cy="2891376"/>
          </a:xfrm>
          <a:prstGeom prst="rect">
            <a:avLst/>
          </a:prstGeom>
        </p:spPr>
      </p:pic>
      <p:sp>
        <p:nvSpPr>
          <p:cNvPr id="24" name="뺄셈 기호 23"/>
          <p:cNvSpPr/>
          <p:nvPr/>
        </p:nvSpPr>
        <p:spPr>
          <a:xfrm>
            <a:off x="2417494" y="3118473"/>
            <a:ext cx="3520355" cy="232454"/>
          </a:xfrm>
          <a:prstGeom prst="mathMin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2726940" y="3325507"/>
            <a:ext cx="29290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dirty="0"/>
              <a:t>가족들과 함께 식사하기</a:t>
            </a:r>
          </a:p>
        </p:txBody>
      </p:sp>
      <p:pic>
        <p:nvPicPr>
          <p:cNvPr id="26" name="그림 25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0901" y="1270230"/>
            <a:ext cx="2213024" cy="1921719"/>
          </a:xfrm>
          <a:prstGeom prst="rect">
            <a:avLst/>
          </a:prstGeom>
        </p:spPr>
      </p:pic>
      <p:sp>
        <p:nvSpPr>
          <p:cNvPr id="27" name="뺄셈 기호 26"/>
          <p:cNvSpPr/>
          <p:nvPr/>
        </p:nvSpPr>
        <p:spPr>
          <a:xfrm>
            <a:off x="7473770" y="3121361"/>
            <a:ext cx="3520355" cy="232454"/>
          </a:xfrm>
          <a:prstGeom prst="mathMin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8072941" y="3325507"/>
            <a:ext cx="250581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dirty="0"/>
              <a:t>물 사용에 대한 이해</a:t>
            </a:r>
          </a:p>
        </p:txBody>
      </p:sp>
      <p:pic>
        <p:nvPicPr>
          <p:cNvPr id="28" name="그림 27"/>
          <p:cNvPicPr>
            <a:picLocks noChangeAspect="1"/>
          </p:cNvPicPr>
          <p:nvPr/>
        </p:nvPicPr>
        <p:blipFill>
          <a:blip r:embed="rId5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760" y="3913986"/>
            <a:ext cx="2024698" cy="1910570"/>
          </a:xfrm>
          <a:prstGeom prst="rect">
            <a:avLst/>
          </a:prstGeom>
        </p:spPr>
      </p:pic>
      <p:sp>
        <p:nvSpPr>
          <p:cNvPr id="29" name="뺄셈 기호 28"/>
          <p:cNvSpPr/>
          <p:nvPr/>
        </p:nvSpPr>
        <p:spPr>
          <a:xfrm>
            <a:off x="2474932" y="5832878"/>
            <a:ext cx="3520355" cy="232454"/>
          </a:xfrm>
          <a:prstGeom prst="mathMin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2859091" y="6021247"/>
            <a:ext cx="26371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dirty="0"/>
              <a:t> 차이에 대한 존중</a:t>
            </a:r>
          </a:p>
        </p:txBody>
      </p:sp>
      <p:pic>
        <p:nvPicPr>
          <p:cNvPr id="31" name="그림 30"/>
          <p:cNvPicPr>
            <a:picLocks noChangeAspect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9609" y="4019435"/>
            <a:ext cx="1895608" cy="1648880"/>
          </a:xfrm>
          <a:prstGeom prst="rect">
            <a:avLst/>
          </a:prstGeom>
        </p:spPr>
      </p:pic>
      <p:sp>
        <p:nvSpPr>
          <p:cNvPr id="32" name="뺄셈 기호 31"/>
          <p:cNvSpPr/>
          <p:nvPr/>
        </p:nvSpPr>
        <p:spPr>
          <a:xfrm>
            <a:off x="7387235" y="5824556"/>
            <a:ext cx="3520355" cy="232454"/>
          </a:xfrm>
          <a:prstGeom prst="mathMin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8197371" y="6004236"/>
            <a:ext cx="181331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dirty="0"/>
              <a:t>연락의 중요성</a:t>
            </a:r>
          </a:p>
        </p:txBody>
      </p:sp>
    </p:spTree>
    <p:extLst>
      <p:ext uri="{BB962C8B-B14F-4D97-AF65-F5344CB8AC3E}">
        <p14:creationId xmlns:p14="http://schemas.microsoft.com/office/powerpoint/2010/main" val="2026194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4" grpId="0" animBg="1"/>
      <p:bldP spid="4" grpId="0"/>
      <p:bldP spid="27" grpId="0" animBg="1"/>
      <p:bldP spid="5" grpId="0"/>
      <p:bldP spid="29" grpId="0" animBg="1"/>
      <p:bldP spid="30" grpId="0"/>
      <p:bldP spid="32" grpId="0" animBg="1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" name="직선 연결선 46"/>
          <p:cNvCxnSpPr/>
          <p:nvPr/>
        </p:nvCxnSpPr>
        <p:spPr>
          <a:xfrm flipH="1">
            <a:off x="1" y="980728"/>
            <a:ext cx="12191999" cy="0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연결선 48"/>
          <p:cNvCxnSpPr/>
          <p:nvPr/>
        </p:nvCxnSpPr>
        <p:spPr>
          <a:xfrm rot="5400000" flipH="1" flipV="1">
            <a:off x="-1738000" y="3427830"/>
            <a:ext cx="6858001" cy="2344"/>
          </a:xfrm>
          <a:prstGeom prst="line">
            <a:avLst/>
          </a:prstGeom>
          <a:ln w="12700">
            <a:solidFill>
              <a:srgbClr val="0033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오각형 11"/>
          <p:cNvSpPr/>
          <p:nvPr/>
        </p:nvSpPr>
        <p:spPr>
          <a:xfrm>
            <a:off x="52777" y="1389333"/>
            <a:ext cx="1570492" cy="360121"/>
          </a:xfrm>
          <a:prstGeom prst="homePlate">
            <a:avLst/>
          </a:prstGeom>
          <a:solidFill>
            <a:srgbClr val="FFCC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137145" y="1418773"/>
            <a:ext cx="15634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학교</a:t>
            </a:r>
            <a:r>
              <a:rPr lang="en-US" altLang="ko-KR" sz="1400" dirty="0"/>
              <a:t>,</a:t>
            </a:r>
            <a:r>
              <a:rPr lang="ko-KR" altLang="en-US" sz="1400" dirty="0"/>
              <a:t>수업 소개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09522" y="1969859"/>
            <a:ext cx="11783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Homestay</a:t>
            </a:r>
            <a:endParaRPr lang="ko-KR" altLang="en-US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321584" y="2546315"/>
            <a:ext cx="11945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기타 활동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297570" y="170602"/>
            <a:ext cx="9289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기타 활동</a:t>
            </a:r>
            <a:r>
              <a:rPr lang="en-US" altLang="ko-KR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ko-KR" altLang="en-US" sz="3600" dirty="0">
              <a:solidFill>
                <a:srgbClr val="0033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78138" y="3051560"/>
            <a:ext cx="7776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Tips</a:t>
            </a:r>
            <a:endParaRPr lang="ko-KR" altLang="en-US" sz="1400" dirty="0"/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709" y="1253077"/>
            <a:ext cx="1421083" cy="1270122"/>
          </a:xfrm>
          <a:prstGeom prst="rect">
            <a:avLst/>
          </a:prstGeom>
        </p:spPr>
      </p:pic>
      <p:pic>
        <p:nvPicPr>
          <p:cNvPr id="18" name="그림 17"/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1143" y="1200437"/>
            <a:ext cx="1685017" cy="1215750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/>
        </p:nvPicPr>
        <p:blipFill>
          <a:blip r:embed="rId5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1807" y="1210782"/>
            <a:ext cx="1632787" cy="1312417"/>
          </a:xfrm>
          <a:prstGeom prst="rect">
            <a:avLst/>
          </a:prstGeom>
        </p:spPr>
      </p:pic>
      <p:sp>
        <p:nvSpPr>
          <p:cNvPr id="4" name="덧셈 기호 3"/>
          <p:cNvSpPr/>
          <p:nvPr/>
        </p:nvSpPr>
        <p:spPr>
          <a:xfrm>
            <a:off x="4713802" y="1659102"/>
            <a:ext cx="652945" cy="576064"/>
          </a:xfrm>
          <a:prstGeom prst="mathPlus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덧셈 기호 22"/>
          <p:cNvSpPr/>
          <p:nvPr/>
        </p:nvSpPr>
        <p:spPr>
          <a:xfrm>
            <a:off x="8267543" y="1605142"/>
            <a:ext cx="652945" cy="576064"/>
          </a:xfrm>
          <a:prstGeom prst="mathPlus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3074605" y="2795547"/>
            <a:ext cx="9092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dirty="0"/>
              <a:t>운 동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6239039" y="2818795"/>
            <a:ext cx="9092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dirty="0"/>
              <a:t>파 티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8905906" y="2854092"/>
            <a:ext cx="26661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dirty="0"/>
              <a:t>스포츠 게임 관람 </a:t>
            </a: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4255" y="3375035"/>
            <a:ext cx="1731055" cy="1475918"/>
          </a:xfrm>
          <a:prstGeom prst="rect">
            <a:avLst/>
          </a:prstGeom>
        </p:spPr>
      </p:pic>
      <p:pic>
        <p:nvPicPr>
          <p:cNvPr id="27" name="그림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1206" y="4977205"/>
            <a:ext cx="1603544" cy="1596328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3828" y="3369068"/>
            <a:ext cx="1647005" cy="1487852"/>
          </a:xfrm>
          <a:prstGeom prst="rect">
            <a:avLst/>
          </a:prstGeom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xmlns="" id="{951C57EF-F220-4178-A4B9-742B75AD0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02844" y="321342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xmlns="" id="{B6E06320-9178-4623-8315-8CD436C7EB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20646" y="3655794"/>
            <a:ext cx="1070984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xmlns="" id="{BD850C80-3163-4991-9823-89A0E91E8D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34255" y="4520005"/>
            <a:ext cx="14971286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9" name="_x438654208" descr="EMB00001b44785e">
            <a:extLst>
              <a:ext uri="{FF2B5EF4-FFF2-40B4-BE49-F238E27FC236}">
                <a16:creationId xmlns:a16="http://schemas.microsoft.com/office/drawing/2014/main" xmlns="" id="{5F59D5B2-F78E-44D3-BBCB-FEAFDFC612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4254" y="4977205"/>
            <a:ext cx="1731055" cy="1596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xmlns="" id="{8A0B2600-66CD-4C92-A403-16A9C2AF293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3834" y="3359336"/>
            <a:ext cx="2795462" cy="3214189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xmlns="" id="{CCD2DD0A-A96E-4595-BC06-770A1E19630E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8380" y="3332767"/>
            <a:ext cx="3240758" cy="3240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051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" name="직선 연결선 46"/>
          <p:cNvCxnSpPr/>
          <p:nvPr/>
        </p:nvCxnSpPr>
        <p:spPr>
          <a:xfrm flipH="1">
            <a:off x="1" y="980728"/>
            <a:ext cx="12191999" cy="0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연결선 48"/>
          <p:cNvCxnSpPr/>
          <p:nvPr/>
        </p:nvCxnSpPr>
        <p:spPr>
          <a:xfrm rot="5400000" flipH="1" flipV="1">
            <a:off x="-1738000" y="3427830"/>
            <a:ext cx="6858001" cy="2344"/>
          </a:xfrm>
          <a:prstGeom prst="line">
            <a:avLst/>
          </a:prstGeom>
          <a:ln w="12700">
            <a:solidFill>
              <a:srgbClr val="0033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오각형 11"/>
          <p:cNvSpPr/>
          <p:nvPr/>
        </p:nvSpPr>
        <p:spPr>
          <a:xfrm>
            <a:off x="52777" y="1389333"/>
            <a:ext cx="1570492" cy="360121"/>
          </a:xfrm>
          <a:prstGeom prst="homePlate">
            <a:avLst/>
          </a:prstGeom>
          <a:solidFill>
            <a:srgbClr val="FFCC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137145" y="1418773"/>
            <a:ext cx="15634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학교</a:t>
            </a:r>
            <a:r>
              <a:rPr lang="en-US" altLang="ko-KR" sz="1400" dirty="0"/>
              <a:t>,</a:t>
            </a:r>
            <a:r>
              <a:rPr lang="ko-KR" altLang="en-US" sz="1400" dirty="0"/>
              <a:t>수업 소개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09522" y="1969859"/>
            <a:ext cx="11783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Homestay</a:t>
            </a:r>
            <a:endParaRPr lang="ko-KR" altLang="en-US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321584" y="2546315"/>
            <a:ext cx="11945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기타 활동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297570" y="170602"/>
            <a:ext cx="9289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꼭 알아야 할 </a:t>
            </a:r>
            <a:r>
              <a:rPr lang="en-US" altLang="ko-KR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Tips ! </a:t>
            </a:r>
            <a:endParaRPr lang="ko-KR" altLang="en-US" sz="3600" dirty="0">
              <a:solidFill>
                <a:srgbClr val="0033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78138" y="3051560"/>
            <a:ext cx="7776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Tips</a:t>
            </a:r>
            <a:endParaRPr lang="ko-KR" altLang="en-US" sz="1400" dirty="0"/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617" y="1417486"/>
            <a:ext cx="862479" cy="862479"/>
          </a:xfrm>
          <a:prstGeom prst="rect">
            <a:avLst/>
          </a:prstGeom>
        </p:spPr>
      </p:pic>
      <p:pic>
        <p:nvPicPr>
          <p:cNvPr id="25" name="그림 24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617" y="2364987"/>
            <a:ext cx="862479" cy="862479"/>
          </a:xfrm>
          <a:prstGeom prst="rect">
            <a:avLst/>
          </a:prstGeom>
        </p:spPr>
      </p:pic>
      <p:pic>
        <p:nvPicPr>
          <p:cNvPr id="26" name="그림 25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578" y="5438950"/>
            <a:ext cx="862479" cy="862479"/>
          </a:xfrm>
          <a:prstGeom prst="rect">
            <a:avLst/>
          </a:prstGeom>
        </p:spPr>
      </p:pic>
      <p:pic>
        <p:nvPicPr>
          <p:cNvPr id="27" name="그림 26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615" y="4455668"/>
            <a:ext cx="862479" cy="862479"/>
          </a:xfrm>
          <a:prstGeom prst="rect">
            <a:avLst/>
          </a:prstGeom>
        </p:spPr>
      </p:pic>
      <p:pic>
        <p:nvPicPr>
          <p:cNvPr id="28" name="그림 27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616" y="3428218"/>
            <a:ext cx="862479" cy="862479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3382000" y="1699508"/>
            <a:ext cx="6703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/>
              <a:t>비행기 예약 시 수화물 포함사항 확인하기 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3424624" y="2521328"/>
            <a:ext cx="4403770" cy="784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dirty="0"/>
              <a:t>자기소개서 꼼꼼하게 작성하기</a:t>
            </a:r>
            <a:endParaRPr lang="en-US" altLang="ko-KR" sz="2400" dirty="0"/>
          </a:p>
          <a:p>
            <a:r>
              <a:rPr lang="en-US" altLang="ko-KR" sz="2100" dirty="0"/>
              <a:t>-</a:t>
            </a:r>
            <a:r>
              <a:rPr lang="ko-KR" altLang="en-US" sz="2100" dirty="0"/>
              <a:t>집을 옮기게 되는 상황 발생 예방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3400638" y="3704708"/>
            <a:ext cx="82157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dirty="0"/>
              <a:t>가능한 한 외국친구들과 같이 앉기</a:t>
            </a:r>
            <a:r>
              <a:rPr lang="en-US" altLang="ko-KR" sz="2400" dirty="0"/>
              <a:t>(</a:t>
            </a:r>
            <a:r>
              <a:rPr lang="ko-KR" altLang="en-US" sz="2400" dirty="0"/>
              <a:t>한국말을 적게 쓰게 됨</a:t>
            </a:r>
            <a:r>
              <a:rPr lang="en-US" altLang="ko-KR" sz="2400" dirty="0"/>
              <a:t>)</a:t>
            </a:r>
            <a:endParaRPr lang="ko-KR" altLang="en-US" sz="2400" dirty="0"/>
          </a:p>
        </p:txBody>
      </p:sp>
      <p:sp>
        <p:nvSpPr>
          <p:cNvPr id="5" name="직사각형 4"/>
          <p:cNvSpPr/>
          <p:nvPr/>
        </p:nvSpPr>
        <p:spPr>
          <a:xfrm>
            <a:off x="3382000" y="4675573"/>
            <a:ext cx="79800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dirty="0"/>
              <a:t>캐나다 가기전에 다운받고 가야할 어플 </a:t>
            </a:r>
            <a:r>
              <a:rPr lang="en-US" altLang="ko-KR" sz="2400" dirty="0"/>
              <a:t>: 1)</a:t>
            </a:r>
            <a:r>
              <a:rPr lang="ko-KR" altLang="en-US" sz="2400" dirty="0"/>
              <a:t>라인</a:t>
            </a:r>
            <a:r>
              <a:rPr lang="en-US" altLang="ko-KR" sz="2400" dirty="0"/>
              <a:t> 2)Transit</a:t>
            </a:r>
            <a:endParaRPr lang="ko-KR" altLang="en-US" sz="2400" dirty="0"/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xmlns="" id="{2201A786-685C-4DD6-A1BD-12DD60D0DD47}"/>
              </a:ext>
            </a:extLst>
          </p:cNvPr>
          <p:cNvSpPr/>
          <p:nvPr/>
        </p:nvSpPr>
        <p:spPr>
          <a:xfrm>
            <a:off x="3424624" y="5646439"/>
            <a:ext cx="34804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dirty="0"/>
              <a:t>밤늦게 돌아다니지 않기</a:t>
            </a:r>
          </a:p>
        </p:txBody>
      </p:sp>
    </p:spTree>
    <p:extLst>
      <p:ext uri="{BB962C8B-B14F-4D97-AF65-F5344CB8AC3E}">
        <p14:creationId xmlns:p14="http://schemas.microsoft.com/office/powerpoint/2010/main" val="2176907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직선 연결선 32"/>
          <p:cNvCxnSpPr/>
          <p:nvPr/>
        </p:nvCxnSpPr>
        <p:spPr>
          <a:xfrm flipH="1">
            <a:off x="10701721" y="4680624"/>
            <a:ext cx="1490280" cy="0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 38"/>
          <p:cNvCxnSpPr/>
          <p:nvPr/>
        </p:nvCxnSpPr>
        <p:spPr>
          <a:xfrm flipV="1">
            <a:off x="9739338" y="5693523"/>
            <a:ext cx="29070" cy="1164477"/>
          </a:xfrm>
          <a:prstGeom prst="line">
            <a:avLst/>
          </a:prstGeom>
          <a:ln w="12700">
            <a:solidFill>
              <a:srgbClr val="0066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연결선 40"/>
          <p:cNvCxnSpPr/>
          <p:nvPr/>
        </p:nvCxnSpPr>
        <p:spPr>
          <a:xfrm flipH="1">
            <a:off x="4583832" y="2"/>
            <a:ext cx="18852" cy="4005062"/>
          </a:xfrm>
          <a:prstGeom prst="line">
            <a:avLst/>
          </a:prstGeom>
          <a:ln w="12700">
            <a:solidFill>
              <a:srgbClr val="0033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직선 연결선 42"/>
          <p:cNvCxnSpPr/>
          <p:nvPr/>
        </p:nvCxnSpPr>
        <p:spPr>
          <a:xfrm flipH="1">
            <a:off x="0" y="5589240"/>
            <a:ext cx="983432" cy="0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직사각형 28"/>
          <p:cNvSpPr/>
          <p:nvPr/>
        </p:nvSpPr>
        <p:spPr>
          <a:xfrm>
            <a:off x="4367808" y="4149080"/>
            <a:ext cx="69659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0" b="1" spc="-150" dirty="0">
                <a:ln w="3175"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0066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THANK</a:t>
            </a:r>
            <a:r>
              <a:rPr lang="en-US" altLang="ko-KR" sz="7200" b="1" spc="-150" dirty="0">
                <a:ln w="3175"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0066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8000" b="1" spc="-150" dirty="0">
                <a:ln w="3175"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0066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YOU</a:t>
            </a:r>
          </a:p>
        </p:txBody>
      </p:sp>
    </p:spTree>
    <p:extLst>
      <p:ext uri="{BB962C8B-B14F-4D97-AF65-F5344CB8AC3E}">
        <p14:creationId xmlns:p14="http://schemas.microsoft.com/office/powerpoint/2010/main" val="2538919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986</TotalTime>
  <Words>336</Words>
  <Application>Microsoft Office PowerPoint</Application>
  <PresentationFormat>사용자 지정</PresentationFormat>
  <Paragraphs>92</Paragraphs>
  <Slides>10</Slides>
  <Notes>6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6" baseType="lpstr">
      <vt:lpstr>굴림</vt:lpstr>
      <vt:lpstr>Arial</vt:lpstr>
      <vt:lpstr>맑은 고딕</vt:lpstr>
      <vt:lpstr>HY견고딕</vt:lpstr>
      <vt:lpstr>휴먼편지체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PC</dc:creator>
  <cp:lastModifiedBy>user</cp:lastModifiedBy>
  <cp:revision>120</cp:revision>
  <dcterms:created xsi:type="dcterms:W3CDTF">2013-07-01T14:56:51Z</dcterms:created>
  <dcterms:modified xsi:type="dcterms:W3CDTF">2019-03-13T00:49:06Z</dcterms:modified>
</cp:coreProperties>
</file>