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80" r:id="rId3"/>
    <p:sldId id="274" r:id="rId4"/>
    <p:sldId id="279" r:id="rId5"/>
    <p:sldId id="281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5C81"/>
    <a:srgbClr val="84B8DD"/>
    <a:srgbClr val="80BCE1"/>
    <a:srgbClr val="141414"/>
    <a:srgbClr val="E6E6E8"/>
    <a:srgbClr val="C0E6DB"/>
    <a:srgbClr val="2D3037"/>
    <a:srgbClr val="E0E0E2"/>
    <a:srgbClr val="E4E4E6"/>
    <a:srgbClr val="D7E0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550" autoAdjust="0"/>
    <p:restoredTop sz="94660"/>
  </p:normalViewPr>
  <p:slideViewPr>
    <p:cSldViewPr snapToGrid="0">
      <p:cViewPr>
        <p:scale>
          <a:sx n="117" d="100"/>
          <a:sy n="117" d="100"/>
        </p:scale>
        <p:origin x="-12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2018-03-14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2035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2018-03-14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9131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2018-03-14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603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2018-03-14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4890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2018-03-14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0438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2018-03-14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2520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2018-03-14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4698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2018-03-14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4169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2018-03-14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282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2018-03-14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0702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2018-03-14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3602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5D67F-C495-45B5-B368-F4679945A243}" type="datetimeFigureOut">
              <a:rPr lang="ko-KR" altLang="en-US" smtClean="0"/>
              <a:t>2018-03-14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0002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자유형 30"/>
          <p:cNvSpPr/>
          <p:nvPr/>
        </p:nvSpPr>
        <p:spPr>
          <a:xfrm>
            <a:off x="0" y="1"/>
            <a:ext cx="12192000" cy="3729037"/>
          </a:xfrm>
          <a:custGeom>
            <a:avLst/>
            <a:gdLst>
              <a:gd name="connsiteX0" fmla="*/ 0 w 12192000"/>
              <a:gd name="connsiteY0" fmla="*/ 0 h 3729037"/>
              <a:gd name="connsiteX1" fmla="*/ 12192000 w 12192000"/>
              <a:gd name="connsiteY1" fmla="*/ 0 h 3729037"/>
              <a:gd name="connsiteX2" fmla="*/ 12192000 w 12192000"/>
              <a:gd name="connsiteY2" fmla="*/ 3429000 h 3729037"/>
              <a:gd name="connsiteX3" fmla="*/ 6408126 w 12192000"/>
              <a:gd name="connsiteY3" fmla="*/ 3429000 h 3729037"/>
              <a:gd name="connsiteX4" fmla="*/ 6097281 w 12192000"/>
              <a:gd name="connsiteY4" fmla="*/ 3729037 h 3729037"/>
              <a:gd name="connsiteX5" fmla="*/ 5786437 w 12192000"/>
              <a:gd name="connsiteY5" fmla="*/ 3429000 h 3729037"/>
              <a:gd name="connsiteX6" fmla="*/ 0 w 12192000"/>
              <a:gd name="connsiteY6" fmla="*/ 3429000 h 37290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3729037">
                <a:moveTo>
                  <a:pt x="0" y="0"/>
                </a:moveTo>
                <a:lnTo>
                  <a:pt x="12192000" y="0"/>
                </a:lnTo>
                <a:lnTo>
                  <a:pt x="12192000" y="3429000"/>
                </a:lnTo>
                <a:lnTo>
                  <a:pt x="6408126" y="3429000"/>
                </a:lnTo>
                <a:lnTo>
                  <a:pt x="6097281" y="3729037"/>
                </a:lnTo>
                <a:lnTo>
                  <a:pt x="5786437" y="3429000"/>
                </a:lnTo>
                <a:lnTo>
                  <a:pt x="0" y="342900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70C0"/>
            </a:solidFill>
          </a:ln>
          <a:effectLst>
            <a:outerShdw dist="12700" dir="5400000" algn="t" rotWithShape="0">
              <a:srgbClr val="80BCE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70C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2990754" y="1134837"/>
            <a:ext cx="6210492" cy="831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3600" i="1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2018 </a:t>
            </a:r>
            <a:r>
              <a:rPr lang="ko-KR" altLang="en-US" sz="3600" i="1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해외현장학습 설명회</a:t>
            </a:r>
            <a:endParaRPr lang="en-US" altLang="ko-KR" sz="4400" i="1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srgbClr val="0070C0"/>
              </a:solidFill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srgbClr val="0070C0"/>
              </a:solidFill>
            </a:endParaRPr>
          </a:p>
        </p:txBody>
      </p:sp>
      <p:pic>
        <p:nvPicPr>
          <p:cNvPr id="1029" name="Picture 5" descr="C:\Users\user\Desktop\Flag-Rich-Blue-Blue-copy-II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83" r="28013" b="31858"/>
          <a:stretch/>
        </p:blipFill>
        <p:spPr bwMode="auto">
          <a:xfrm>
            <a:off x="7280325" y="4484707"/>
            <a:ext cx="1307764" cy="1120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er\Desktop\Flag-Rich-Blue-Blue-copy-I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743" y="4457486"/>
            <a:ext cx="1992811" cy="1147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ser\Desktop\EVE5BiUt_400x4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930" y="4308102"/>
            <a:ext cx="1473929" cy="14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ser\Desktop\280px-University_of_lethbridge_logo.sv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652" y="4294492"/>
            <a:ext cx="1094695" cy="14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5109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771365" cy="749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01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5394256" cy="667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i="1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예산</a:t>
            </a:r>
            <a:endParaRPr lang="en-US" altLang="ko-KR" sz="2800" i="1" dirty="0" smtClean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5708094"/>
              </p:ext>
            </p:extLst>
          </p:nvPr>
        </p:nvGraphicFramePr>
        <p:xfrm>
          <a:off x="578741" y="2114550"/>
          <a:ext cx="10826765" cy="3011533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2165353"/>
                <a:gridCol w="2165353"/>
                <a:gridCol w="2165353"/>
                <a:gridCol w="2165353"/>
                <a:gridCol w="2165353"/>
              </a:tblGrid>
              <a:tr h="6466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/>
                        <a:t>$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+mn-lt"/>
                        <a:ea typeface="HY강B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학비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err="1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홈스테이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err="1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홈스테이</a:t>
                      </a:r>
                      <a:endParaRPr lang="en-US" altLang="ko-KR" sz="2000" dirty="0" smtClean="0"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 err="1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소개료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/>
                        <a:t>TOTAL</a:t>
                      </a:r>
                      <a:endParaRPr lang="ko-KR" alt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7930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Regina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ea typeface="HY강B" panose="02030600000101010101" pitchFamily="18" charset="-127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$4,110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$2,640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$255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$7,200</a:t>
                      </a:r>
                    </a:p>
                    <a:p>
                      <a:pPr algn="ctr" latinLnBrk="1"/>
                      <a:r>
                        <a:rPr lang="en-US" altLang="ko-KR" sz="2000" dirty="0" smtClean="0"/>
                        <a:t>\</a:t>
                      </a:r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6,200,000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164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Lethbridge</a:t>
                      </a:r>
                      <a:endParaRPr lang="ko-KR" altLang="en-US" sz="1800" b="1" dirty="0">
                        <a:solidFill>
                          <a:schemeClr val="bg1"/>
                        </a:solidFill>
                        <a:latin typeface="+mn-lt"/>
                        <a:ea typeface="HY강B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$4,425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$2,600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$255</a:t>
                      </a:r>
                      <a:endParaRPr lang="ko-KR" altLang="en-US" sz="2000" dirty="0" smtClean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$7,400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dirty="0" smtClean="0"/>
                        <a:t>\</a:t>
                      </a:r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6,400,000</a:t>
                      </a:r>
                      <a:endParaRPr lang="ko-KR" altLang="en-US" sz="2000" dirty="0" smtClean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6466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Lewis-Clark</a:t>
                      </a:r>
                      <a:endParaRPr lang="ko-KR" altLang="en-US" sz="1800" b="1" dirty="0">
                        <a:solidFill>
                          <a:schemeClr val="bg1"/>
                        </a:solidFill>
                        <a:latin typeface="+mn-lt"/>
                        <a:ea typeface="HY강B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$4,590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$2,280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$100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$7,730</a:t>
                      </a:r>
                    </a:p>
                    <a:p>
                      <a:pPr algn="ctr" latinLnBrk="1"/>
                      <a:r>
                        <a:rPr lang="en-US" altLang="ko-KR" sz="2000" dirty="0" smtClean="0"/>
                        <a:t>\</a:t>
                      </a:r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8,430,000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6357963" y="5119882"/>
            <a:ext cx="51363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1600" dirty="0" smtClean="0">
                <a:solidFill>
                  <a:srgbClr val="141414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Regina &amp; Lethbridge </a:t>
            </a:r>
            <a:r>
              <a:rPr lang="ko-KR" altLang="en-US" sz="1600" dirty="0" smtClean="0">
                <a:solidFill>
                  <a:srgbClr val="141414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캐나다달러 </a:t>
            </a:r>
            <a:r>
              <a:rPr lang="en-US" altLang="ko-KR" sz="1600" dirty="0" smtClean="0">
                <a:solidFill>
                  <a:srgbClr val="141414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830~860</a:t>
            </a:r>
            <a:r>
              <a:rPr lang="ko-KR" altLang="en-US" sz="1600" dirty="0" smtClean="0">
                <a:solidFill>
                  <a:srgbClr val="141414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원</a:t>
            </a:r>
            <a:endParaRPr lang="en-US" altLang="ko-KR" sz="1600" dirty="0">
              <a:solidFill>
                <a:srgbClr val="141414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  <a:p>
            <a:pPr algn="r"/>
            <a:r>
              <a:rPr lang="en-US" altLang="ko-KR" sz="1600" dirty="0" smtClean="0">
                <a:solidFill>
                  <a:srgbClr val="141414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Lewis-Clark </a:t>
            </a:r>
            <a:r>
              <a:rPr lang="ko-KR" altLang="en-US" sz="1600" dirty="0" smtClean="0">
                <a:solidFill>
                  <a:srgbClr val="141414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미국달러 </a:t>
            </a:r>
            <a:r>
              <a:rPr lang="en-US" altLang="ko-KR" sz="1600" dirty="0" smtClean="0">
                <a:solidFill>
                  <a:srgbClr val="141414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1,060~1,090</a:t>
            </a:r>
            <a:r>
              <a:rPr lang="ko-KR" altLang="en-US" sz="1600" dirty="0" smtClean="0">
                <a:solidFill>
                  <a:srgbClr val="141414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원</a:t>
            </a:r>
            <a:endParaRPr lang="en-US" altLang="ko-KR" sz="1600" dirty="0" smtClean="0">
              <a:solidFill>
                <a:srgbClr val="141414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2042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771365" cy="749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01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5394256" cy="667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i="1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예산</a:t>
            </a:r>
            <a:endParaRPr lang="en-US" altLang="ko-KR" sz="2800" i="1" dirty="0" smtClean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007531" y="3984338"/>
            <a:ext cx="2060619" cy="2060619"/>
          </a:xfrm>
          <a:prstGeom prst="ellipse">
            <a:avLst/>
          </a:prstGeom>
          <a:noFill/>
          <a:ln>
            <a:solidFill>
              <a:srgbClr val="80BCE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>
                <a:solidFill>
                  <a:srgbClr val="80BCE1"/>
                </a:solidFill>
              </a:rPr>
              <a:t>Lewis-Clark</a:t>
            </a:r>
            <a:endParaRPr lang="ko-KR" altLang="en-US" sz="3200" b="1" dirty="0">
              <a:solidFill>
                <a:srgbClr val="80BCE1"/>
              </a:solidFill>
            </a:endParaRPr>
          </a:p>
        </p:txBody>
      </p:sp>
      <p:cxnSp>
        <p:nvCxnSpPr>
          <p:cNvPr id="27" name="직선 연결선 26"/>
          <p:cNvCxnSpPr/>
          <p:nvPr/>
        </p:nvCxnSpPr>
        <p:spPr>
          <a:xfrm flipH="1">
            <a:off x="5769011" y="2849084"/>
            <a:ext cx="11087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직사각형 32"/>
          <p:cNvSpPr/>
          <p:nvPr/>
        </p:nvSpPr>
        <p:spPr>
          <a:xfrm>
            <a:off x="6651871" y="2595167"/>
            <a:ext cx="180690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b="1" dirty="0" smtClean="0">
                <a:solidFill>
                  <a:srgbClr val="305C81"/>
                </a:solidFill>
              </a:rPr>
              <a:t>\9,100,000</a:t>
            </a:r>
            <a:endParaRPr lang="ko-KR" altLang="en-US" sz="1000" dirty="0">
              <a:solidFill>
                <a:srgbClr val="305C81"/>
              </a:solidFill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537717" y="1510718"/>
            <a:ext cx="3298429" cy="2322286"/>
            <a:chOff x="878208" y="1180294"/>
            <a:chExt cx="4035197" cy="2841013"/>
          </a:xfrm>
        </p:grpSpPr>
        <p:sp>
          <p:nvSpPr>
            <p:cNvPr id="2" name="타원 1"/>
            <p:cNvSpPr/>
            <p:nvPr/>
          </p:nvSpPr>
          <p:spPr>
            <a:xfrm>
              <a:off x="878208" y="1180294"/>
              <a:ext cx="2322287" cy="2322286"/>
            </a:xfrm>
            <a:prstGeom prst="ellipse">
              <a:avLst/>
            </a:prstGeom>
            <a:solidFill>
              <a:srgbClr val="84B8DD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3200" b="1" dirty="0"/>
            </a:p>
          </p:txBody>
        </p:sp>
        <p:sp>
          <p:nvSpPr>
            <p:cNvPr id="9" name="타원 8"/>
            <p:cNvSpPr/>
            <p:nvPr/>
          </p:nvSpPr>
          <p:spPr>
            <a:xfrm>
              <a:off x="2508986" y="1699021"/>
              <a:ext cx="2322286" cy="2322286"/>
            </a:xfrm>
            <a:prstGeom prst="ellipse">
              <a:avLst/>
            </a:prstGeom>
            <a:solidFill>
              <a:srgbClr val="84B8DD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 b="1" dirty="0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1116474" y="1928081"/>
              <a:ext cx="1845754" cy="7153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b="1" dirty="0" smtClean="0">
                  <a:solidFill>
                    <a:schemeClr val="bg1"/>
                  </a:solidFill>
                </a:rPr>
                <a:t>Regina</a:t>
              </a:r>
              <a:endParaRPr lang="en-US" altLang="ko-KR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426853" y="2522724"/>
              <a:ext cx="2486552" cy="640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b="1" dirty="0" smtClean="0">
                  <a:solidFill>
                    <a:schemeClr val="bg1"/>
                  </a:solidFill>
                </a:rPr>
                <a:t>Lethbridge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28" name="직선 연결선 27"/>
          <p:cNvCxnSpPr/>
          <p:nvPr/>
        </p:nvCxnSpPr>
        <p:spPr>
          <a:xfrm flipH="1">
            <a:off x="5068152" y="5014647"/>
            <a:ext cx="180957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6725349" y="4757638"/>
            <a:ext cx="1806909" cy="454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b="1" dirty="0" smtClean="0">
                <a:solidFill>
                  <a:srgbClr val="305C81"/>
                </a:solidFill>
              </a:rPr>
              <a:t>\11,000,000</a:t>
            </a:r>
            <a:endParaRPr lang="ko-KR" altLang="en-US" sz="1000" dirty="0">
              <a:solidFill>
                <a:srgbClr val="305C8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6651870" y="2605489"/>
            <a:ext cx="1806909" cy="454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b="1" dirty="0" smtClean="0">
                <a:solidFill>
                  <a:srgbClr val="305C81"/>
                </a:solidFill>
              </a:rPr>
              <a:t>\7,650,000</a:t>
            </a:r>
            <a:endParaRPr lang="ko-KR" altLang="en-US" sz="1000" dirty="0">
              <a:solidFill>
                <a:srgbClr val="305C8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725349" y="4747815"/>
            <a:ext cx="1806909" cy="454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b="1" dirty="0" smtClean="0">
                <a:solidFill>
                  <a:srgbClr val="305C81"/>
                </a:solidFill>
              </a:rPr>
              <a:t>\9,550,000</a:t>
            </a:r>
            <a:endParaRPr lang="ko-KR" altLang="en-US" sz="1000" dirty="0">
              <a:solidFill>
                <a:srgbClr val="305C81"/>
              </a:solidFill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8532258" y="2459853"/>
            <a:ext cx="2554842" cy="2554842"/>
            <a:chOff x="9220838" y="2420119"/>
            <a:chExt cx="2554842" cy="2554842"/>
          </a:xfrm>
        </p:grpSpPr>
        <p:sp>
          <p:nvSpPr>
            <p:cNvPr id="30" name="타원 29"/>
            <p:cNvSpPr/>
            <p:nvPr/>
          </p:nvSpPr>
          <p:spPr>
            <a:xfrm>
              <a:off x="9220838" y="2420119"/>
              <a:ext cx="2554842" cy="2554842"/>
            </a:xfrm>
            <a:prstGeom prst="ellipse">
              <a:avLst/>
            </a:prstGeom>
            <a:solidFill>
              <a:srgbClr val="305C81">
                <a:alpha val="8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380420" y="3268316"/>
              <a:ext cx="2235677" cy="12926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b="1" spc="-150" dirty="0" smtClean="0">
                  <a:solidFill>
                    <a:schemeClr val="bg1"/>
                  </a:solidFill>
                  <a:latin typeface="빙그레체" panose="02030503000000000000" pitchFamily="18" charset="-127"/>
                  <a:ea typeface="빙그레체" panose="02030503000000000000" pitchFamily="18" charset="-127"/>
                </a:rPr>
                <a:t>현장학습비용 지원</a:t>
              </a:r>
              <a:endParaRPr lang="en-US" altLang="ko-KR" sz="2000" b="1" spc="-150" dirty="0" smtClean="0">
                <a:solidFill>
                  <a:schemeClr val="bg1"/>
                </a:solidFill>
                <a:latin typeface="빙그레체" panose="02030503000000000000" pitchFamily="18" charset="-127"/>
                <a:ea typeface="빙그레체" panose="02030503000000000000" pitchFamily="18" charset="-127"/>
              </a:endParaRPr>
            </a:p>
            <a:p>
              <a:pPr algn="ctr"/>
              <a:r>
                <a:rPr lang="ko-KR" altLang="en-US" sz="2000" b="1" spc="-150" dirty="0">
                  <a:solidFill>
                    <a:schemeClr val="bg1"/>
                  </a:solidFill>
                  <a:latin typeface="빙그레체" panose="02030503000000000000" pitchFamily="18" charset="-127"/>
                  <a:ea typeface="빙그레체" panose="02030503000000000000" pitchFamily="18" charset="-127"/>
                </a:rPr>
                <a:t>등록금의 </a:t>
              </a:r>
              <a:r>
                <a:rPr lang="en-US" altLang="ko-KR" sz="2000" b="1" spc="-150" dirty="0">
                  <a:solidFill>
                    <a:schemeClr val="bg1"/>
                  </a:solidFill>
                  <a:latin typeface="빙그레체" panose="02030503000000000000" pitchFamily="18" charset="-127"/>
                  <a:ea typeface="빙그레체" panose="02030503000000000000" pitchFamily="18" charset="-127"/>
                </a:rPr>
                <a:t>50</a:t>
              </a:r>
              <a:r>
                <a:rPr lang="en-US" altLang="ko-KR" sz="2000" b="1" spc="-150" dirty="0" smtClean="0">
                  <a:solidFill>
                    <a:schemeClr val="bg1"/>
                  </a:solidFill>
                  <a:latin typeface="빙그레체" panose="02030503000000000000" pitchFamily="18" charset="-127"/>
                  <a:ea typeface="빙그레체" panose="02030503000000000000" pitchFamily="18" charset="-127"/>
                </a:rPr>
                <a:t>%</a:t>
              </a:r>
            </a:p>
            <a:p>
              <a:pPr algn="ctr"/>
              <a:r>
                <a:rPr lang="en-US" altLang="ko-KR" sz="2000" b="1" spc="-150" dirty="0">
                  <a:solidFill>
                    <a:schemeClr val="bg1"/>
                  </a:solidFill>
                  <a:latin typeface="빙그레체" panose="02030503000000000000" pitchFamily="18" charset="-127"/>
                  <a:ea typeface="빙그레체" panose="02030503000000000000" pitchFamily="18" charset="-127"/>
                </a:rPr>
                <a:t>\</a:t>
              </a:r>
              <a:r>
                <a:rPr lang="en-US" altLang="ko-KR" sz="2000" b="1" spc="-150" dirty="0" smtClean="0">
                  <a:solidFill>
                    <a:schemeClr val="bg1"/>
                  </a:solidFill>
                  <a:latin typeface="빙그레체" panose="02030503000000000000" pitchFamily="18" charset="-127"/>
                  <a:ea typeface="빙그레체" panose="02030503000000000000" pitchFamily="18" charset="-127"/>
                </a:rPr>
                <a:t>1,437,500</a:t>
              </a:r>
              <a:endParaRPr lang="ko-KR" altLang="en-US" sz="2000" b="1" spc="-150" dirty="0">
                <a:solidFill>
                  <a:schemeClr val="bg1"/>
                </a:solidFill>
                <a:latin typeface="빙그레체" panose="02030503000000000000" pitchFamily="18" charset="-127"/>
                <a:ea typeface="빙그레체" panose="02030503000000000000" pitchFamily="18" charset="-127"/>
              </a:endParaRPr>
            </a:p>
            <a:p>
              <a:endParaRPr lang="ko-KR" altLang="en-US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3123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29" grpId="0"/>
      <p:bldP spid="31" grpId="0"/>
      <p:bldP spid="3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821059" cy="749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02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5394256" cy="667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i="1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개인신상카드</a:t>
            </a:r>
            <a:endParaRPr lang="en-US" altLang="ko-KR" sz="2800" i="1" dirty="0" smtClean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pic>
        <p:nvPicPr>
          <p:cNvPr id="2051" name="Picture 3" descr="C:\Users\user\Desktop\캡처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34"/>
          <a:stretch/>
        </p:blipFill>
        <p:spPr bwMode="auto">
          <a:xfrm>
            <a:off x="3831772" y="1195727"/>
            <a:ext cx="4324350" cy="5580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타원 1"/>
          <p:cNvSpPr/>
          <p:nvPr/>
        </p:nvSpPr>
        <p:spPr>
          <a:xfrm>
            <a:off x="3957968" y="1836964"/>
            <a:ext cx="434418" cy="391886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5"/>
          </a:lnRef>
          <a:fillRef idx="100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70C0"/>
              </a:solidFill>
            </a:endParaRPr>
          </a:p>
        </p:txBody>
      </p:sp>
      <p:cxnSp>
        <p:nvCxnSpPr>
          <p:cNvPr id="4" name="직선 연결선 3"/>
          <p:cNvCxnSpPr/>
          <p:nvPr/>
        </p:nvCxnSpPr>
        <p:spPr>
          <a:xfrm flipH="1">
            <a:off x="3347357" y="2032907"/>
            <a:ext cx="610612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579410" y="1854466"/>
            <a:ext cx="1882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여권과 동일하게</a:t>
            </a:r>
            <a:endParaRPr lang="ko-KR" altLang="en-US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038092" y="4318072"/>
            <a:ext cx="568084" cy="512465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5"/>
          </a:lnRef>
          <a:fillRef idx="100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70C0"/>
              </a:solidFill>
            </a:endParaRPr>
          </a:p>
        </p:txBody>
      </p:sp>
      <p:cxnSp>
        <p:nvCxnSpPr>
          <p:cNvPr id="25" name="직선 연결선 24"/>
          <p:cNvCxnSpPr/>
          <p:nvPr/>
        </p:nvCxnSpPr>
        <p:spPr>
          <a:xfrm flipH="1">
            <a:off x="3427480" y="4574304"/>
            <a:ext cx="610612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430047" y="4251138"/>
            <a:ext cx="10887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여권기한</a:t>
            </a:r>
            <a:endParaRPr lang="en-US" altLang="ko-KR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pPr algn="ctr"/>
            <a:r>
              <a:rPr lang="en-US" altLang="ko-KR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1</a:t>
            </a:r>
            <a:r>
              <a:rPr lang="ko-KR" altLang="en-US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년 이상</a:t>
            </a:r>
            <a:endParaRPr lang="ko-KR" altLang="en-US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  <p:cxnSp>
        <p:nvCxnSpPr>
          <p:cNvPr id="15" name="꺾인 연결선 14"/>
          <p:cNvCxnSpPr/>
          <p:nvPr/>
        </p:nvCxnSpPr>
        <p:spPr>
          <a:xfrm flipV="1">
            <a:off x="7764236" y="5388428"/>
            <a:ext cx="1159328" cy="653143"/>
          </a:xfrm>
          <a:prstGeom prst="bentConnector3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8864737" y="5056680"/>
            <a:ext cx="1162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본인 명의</a:t>
            </a:r>
            <a:endParaRPr lang="en-US" altLang="ko-KR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pPr algn="ctr"/>
            <a:r>
              <a:rPr lang="ko-KR" altLang="en-US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본인 계좌</a:t>
            </a:r>
            <a:endParaRPr lang="ko-KR" altLang="en-US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  <p:cxnSp>
        <p:nvCxnSpPr>
          <p:cNvPr id="34" name="직선 연결선 33"/>
          <p:cNvCxnSpPr/>
          <p:nvPr/>
        </p:nvCxnSpPr>
        <p:spPr>
          <a:xfrm flipH="1">
            <a:off x="5780314" y="3134668"/>
            <a:ext cx="1404257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9414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829073" cy="749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03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5394256" cy="667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i="1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Notice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36980" y="1910458"/>
            <a:ext cx="9908482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i="1" dirty="0" smtClean="0">
                <a:solidFill>
                  <a:srgbClr val="0070C0"/>
                </a:solidFill>
              </a:rPr>
              <a:t>When?   </a:t>
            </a:r>
            <a:r>
              <a:rPr lang="en-US" altLang="ko-KR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3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월 </a:t>
            </a:r>
            <a:r>
              <a:rPr lang="en-US" altLang="ko-KR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23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일 금요일 </a:t>
            </a:r>
            <a:r>
              <a:rPr lang="en-US" altLang="ko-KR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17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시까지</a:t>
            </a:r>
            <a:endParaRPr lang="en-US" altLang="ko-KR" sz="2000" dirty="0" smtClean="0"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en-US" altLang="ko-KR" sz="2000" dirty="0" smtClean="0">
              <a:solidFill>
                <a:srgbClr val="0070C0"/>
              </a:solidFill>
            </a:endParaRPr>
          </a:p>
          <a:p>
            <a:r>
              <a:rPr lang="en-US" altLang="ko-KR" sz="2800" b="1" i="1" dirty="0">
                <a:solidFill>
                  <a:srgbClr val="0070C0"/>
                </a:solidFill>
              </a:rPr>
              <a:t>What?</a:t>
            </a:r>
            <a:r>
              <a:rPr lang="en-US" altLang="ko-KR" sz="2000" dirty="0">
                <a:solidFill>
                  <a:srgbClr val="0070C0"/>
                </a:solidFill>
              </a:rPr>
              <a:t> </a:t>
            </a:r>
            <a:r>
              <a:rPr lang="en-US" altLang="ko-KR" sz="2000" dirty="0" smtClean="0">
                <a:solidFill>
                  <a:srgbClr val="0070C0"/>
                </a:solidFill>
              </a:rPr>
              <a:t>  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개인신상카드</a:t>
            </a:r>
            <a:r>
              <a:rPr lang="en-US" altLang="ko-KR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,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동의서</a:t>
            </a:r>
            <a:r>
              <a:rPr lang="en-US" altLang="ko-KR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,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서약서</a:t>
            </a:r>
            <a:r>
              <a:rPr lang="en-US" altLang="ko-KR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,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본인통장사본</a:t>
            </a:r>
            <a:r>
              <a:rPr lang="en-US" altLang="ko-KR" sz="2000" dirty="0">
                <a:latin typeface="빙그레체" panose="02030503000000000000" pitchFamily="18" charset="-127"/>
                <a:ea typeface="빙그레체" panose="02030503000000000000" pitchFamily="18" charset="-127"/>
              </a:rPr>
              <a:t>,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여권사본</a:t>
            </a:r>
            <a:endParaRPr lang="en-US" altLang="ko-KR" sz="2000" dirty="0" smtClean="0"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ko-KR" altLang="en-US" sz="2000" dirty="0">
              <a:solidFill>
                <a:srgbClr val="0070C0"/>
              </a:solidFill>
            </a:endParaRPr>
          </a:p>
          <a:p>
            <a:r>
              <a:rPr lang="en-US" altLang="ko-KR" sz="2800" b="1" i="1" dirty="0" smtClean="0">
                <a:solidFill>
                  <a:srgbClr val="0070C0"/>
                </a:solidFill>
              </a:rPr>
              <a:t>Where?  </a:t>
            </a:r>
            <a:r>
              <a:rPr lang="ko-KR" altLang="en-US" sz="2000" dirty="0" err="1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과사로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 제출</a:t>
            </a:r>
            <a:endParaRPr lang="en-US" altLang="ko-KR" sz="2000" dirty="0" smtClean="0"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en-US" altLang="ko-KR" sz="2000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en-US" altLang="ko-KR" sz="2000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en-US" altLang="ko-KR" sz="2000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r>
              <a:rPr lang="en-US" altLang="ko-KR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※ </a:t>
            </a:r>
            <a:r>
              <a:rPr lang="ko-KR" altLang="en-US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여권미소지자는 빠른 발급 후</a:t>
            </a:r>
            <a:r>
              <a:rPr lang="en-US" altLang="ko-KR" sz="28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r>
              <a:rPr lang="en-US" altLang="ko-KR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3/30(</a:t>
            </a:r>
            <a:r>
              <a:rPr lang="ko-KR" altLang="en-US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금</a:t>
            </a:r>
            <a:r>
              <a:rPr lang="en-US" altLang="ko-KR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)</a:t>
            </a:r>
            <a:r>
              <a:rPr lang="ko-KR" altLang="en-US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까지 여권사본 제출</a:t>
            </a:r>
            <a:endParaRPr lang="en-US" altLang="ko-KR" sz="2800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4643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</TotalTime>
  <Words>124</Words>
  <Application>Microsoft Office PowerPoint</Application>
  <PresentationFormat>사용자 지정</PresentationFormat>
  <Paragraphs>59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요청사항</dc:creator>
  <cp:lastModifiedBy>user</cp:lastModifiedBy>
  <cp:revision>62</cp:revision>
  <dcterms:created xsi:type="dcterms:W3CDTF">2017-12-05T06:51:01Z</dcterms:created>
  <dcterms:modified xsi:type="dcterms:W3CDTF">2018-03-14T01:56:41Z</dcterms:modified>
</cp:coreProperties>
</file>