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3" r:id="rId3"/>
    <p:sldId id="291" r:id="rId4"/>
    <p:sldId id="266" r:id="rId5"/>
    <p:sldId id="274" r:id="rId6"/>
    <p:sldId id="273" r:id="rId7"/>
    <p:sldId id="282" r:id="rId8"/>
    <p:sldId id="290" r:id="rId9"/>
    <p:sldId id="280" r:id="rId10"/>
    <p:sldId id="281" r:id="rId11"/>
    <p:sldId id="283" r:id="rId12"/>
    <p:sldId id="265" r:id="rId13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D9D9D9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19" autoAdjust="0"/>
    <p:restoredTop sz="79891" autoAdjust="0"/>
  </p:normalViewPr>
  <p:slideViewPr>
    <p:cSldViewPr>
      <p:cViewPr varScale="1">
        <p:scale>
          <a:sx n="71" d="100"/>
          <a:sy n="71" d="100"/>
        </p:scale>
        <p:origin x="1060" y="5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50AEE9-15AD-4717-BFC1-CBE27CFE6DFD}" type="datetimeFigureOut">
              <a:rPr lang="ko-KR" altLang="en-US" smtClean="0"/>
              <a:pPr/>
              <a:t>2017-03-13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53C9F2-848E-413A-B127-0B39C425AE0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61165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3C9F2-848E-413A-B127-0B39C425AE01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93315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3C9F2-848E-413A-B127-0B39C425AE01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93315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aseline="0" dirty="0"/>
              <a:t>영어가 모국어가 아닌 사람들을 위해 개설된 영어 학습 프로그램</a:t>
            </a:r>
            <a:endParaRPr lang="en-US" altLang="ko-KR" baseline="0" dirty="0"/>
          </a:p>
          <a:p>
            <a:r>
              <a:rPr lang="ko-KR" altLang="en-US" baseline="0" dirty="0"/>
              <a:t>따라서</a:t>
            </a:r>
            <a:r>
              <a:rPr lang="en-US" altLang="ko-KR" baseline="0" dirty="0"/>
              <a:t>, </a:t>
            </a:r>
            <a:r>
              <a:rPr lang="ko-KR" altLang="en-US" baseline="0" dirty="0"/>
              <a:t>한 반에 브라질리아</a:t>
            </a:r>
            <a:r>
              <a:rPr lang="en-US" altLang="ko-KR" baseline="0" dirty="0"/>
              <a:t>, </a:t>
            </a:r>
            <a:r>
              <a:rPr lang="ko-KR" altLang="en-US" baseline="0" dirty="0"/>
              <a:t>네팔</a:t>
            </a:r>
            <a:r>
              <a:rPr lang="en-US" altLang="ko-KR" baseline="0" dirty="0"/>
              <a:t>, </a:t>
            </a:r>
            <a:r>
              <a:rPr lang="ko-KR" altLang="en-US" baseline="0" dirty="0"/>
              <a:t>베트남</a:t>
            </a:r>
            <a:r>
              <a:rPr lang="en-US" altLang="ko-KR" baseline="0" dirty="0"/>
              <a:t>, </a:t>
            </a:r>
            <a:r>
              <a:rPr lang="ko-KR" altLang="en-US" baseline="0" dirty="0"/>
              <a:t>일본</a:t>
            </a:r>
            <a:r>
              <a:rPr lang="en-US" altLang="ko-KR" baseline="0" dirty="0"/>
              <a:t>, </a:t>
            </a:r>
            <a:r>
              <a:rPr lang="ko-KR" altLang="en-US" baseline="0" dirty="0"/>
              <a:t>중국</a:t>
            </a:r>
            <a:r>
              <a:rPr lang="en-US" altLang="ko-KR" baseline="0" dirty="0"/>
              <a:t>, </a:t>
            </a:r>
            <a:r>
              <a:rPr lang="ko-KR" altLang="en-US" baseline="0" dirty="0"/>
              <a:t>에콰도르 등 다양한 국적을 가진 학생들이 한 반에 모여 수업을 듣게 된다</a:t>
            </a:r>
            <a:r>
              <a:rPr lang="en-US" altLang="ko-KR" baseline="0" dirty="0"/>
              <a:t>.</a:t>
            </a:r>
          </a:p>
          <a:p>
            <a:r>
              <a:rPr lang="en-US" altLang="ko-KR" baseline="0" dirty="0"/>
              <a:t>ESL</a:t>
            </a:r>
            <a:r>
              <a:rPr lang="ko-KR" altLang="en-US" baseline="0" dirty="0"/>
              <a:t>와 차이점은 </a:t>
            </a:r>
            <a:r>
              <a:rPr lang="en-US" altLang="ko-KR" baseline="0" dirty="0"/>
              <a:t>EAP </a:t>
            </a:r>
            <a:r>
              <a:rPr lang="ko-KR" altLang="en-US" baseline="0" dirty="0"/>
              <a:t>수업에서 좀 더 학문적인 목적을 위한 영어를 배우게 된다</a:t>
            </a:r>
            <a:r>
              <a:rPr lang="en-US" altLang="ko-KR" baseline="0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3C9F2-848E-413A-B127-0B39C425AE01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20769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3C9F2-848E-413A-B127-0B39C425AE01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20769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3C9F2-848E-413A-B127-0B39C425AE01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20769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제가 </a:t>
            </a:r>
            <a:r>
              <a:rPr lang="ko-KR" altLang="en-US" dirty="0" err="1"/>
              <a:t>홈스테이를</a:t>
            </a:r>
            <a:r>
              <a:rPr lang="ko-KR" altLang="en-US" dirty="0"/>
              <a:t> 하면서 가장 좋았던</a:t>
            </a:r>
            <a:r>
              <a:rPr lang="ko-KR" altLang="en-US" baseline="0" dirty="0"/>
              <a:t> 두 가지 점은 또 다른 가족이 생겼다는 점과 영화나 드라마에서 보던 로망을 실현했다는 것 입니다</a:t>
            </a:r>
            <a:r>
              <a:rPr lang="en-US" altLang="ko-KR" baseline="0" dirty="0"/>
              <a:t>.</a:t>
            </a:r>
          </a:p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3C9F2-848E-413A-B127-0B39C425AE01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93315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3C9F2-848E-413A-B127-0B39C425AE01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93315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r>
              <a:rPr lang="ko-KR" altLang="en-US" dirty="0"/>
              <a:t>시간</a:t>
            </a:r>
            <a:endParaRPr lang="en-US" altLang="ko-KR" dirty="0"/>
          </a:p>
          <a:p>
            <a:r>
              <a:rPr lang="ko-KR" altLang="en-US" dirty="0"/>
              <a:t>저녁 같이 만들고 먹으면서 학교에서 무엇을 했는지</a:t>
            </a:r>
            <a:r>
              <a:rPr lang="en-US" altLang="ko-KR" dirty="0"/>
              <a:t>, </a:t>
            </a:r>
            <a:r>
              <a:rPr lang="ko-KR" altLang="en-US" dirty="0"/>
              <a:t>아주머니는 직장에서 어떤 일을 했는지</a:t>
            </a:r>
            <a:endParaRPr lang="en-US" altLang="ko-KR" dirty="0"/>
          </a:p>
          <a:p>
            <a:r>
              <a:rPr lang="ko-KR" altLang="en-US" dirty="0"/>
              <a:t>주말에 무엇을 할 건지</a:t>
            </a:r>
            <a:r>
              <a:rPr lang="en-US" altLang="ko-KR" dirty="0"/>
              <a:t>, </a:t>
            </a:r>
            <a:r>
              <a:rPr lang="ko-KR" altLang="en-US" dirty="0"/>
              <a:t>고민이나 궁금한 점 물어보기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3C9F2-848E-413A-B127-0B39C425AE01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93315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3C9F2-848E-413A-B127-0B39C425AE01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93315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3C9F2-848E-413A-B127-0B39C425AE01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9331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2017-03-13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4322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2017-03-13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773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2017-03-13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1819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2017-03-13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4952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2017-03-13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0054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2017-03-13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7929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2017-03-13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550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2017-03-13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7302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2017-03-13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2678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2017-03-13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9504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2017-03-13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8554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7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5851F-0374-4405-A442-A6CF8A49459E}" type="datetimeFigureOut">
              <a:rPr lang="ko-KR" altLang="en-US" smtClean="0"/>
              <a:pPr/>
              <a:t>2017-03-13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859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a/url?sa=i&amp;rct=j&amp;q=&amp;esrc=s&amp;source=images&amp;cd=&amp;cad=rja&amp;uact=8&amp;ved=0ahUKEwif3sXqk53LAhXknaYKHQrbCx0QjRwIBw&amp;url=http://www.uleth.ca/research/university-lethbridge-research&amp;psig=AFQjCNHF6VhyC9fVEqcTa1ea2S63c2faxA&amp;ust=1456841543399863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://www.google.ca/url?sa=i&amp;rct=j&amp;q=&amp;esrc=s&amp;source=images&amp;cd=&amp;cad=rja&amp;uact=8&amp;ved=0ahUKEwi2h4_clJ3LAhXIH6YKHZfzB0wQjRwIBw&amp;url=http://languagescanada.ca/&amp;bvm=bv.115339255,d.dGY&amp;psig=AFQjCNG1yekghttc1-Aw5ELw9CiR-QVr7A&amp;ust=1456841758227964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www.google.ca/url?sa=i&amp;rct=j&amp;q=&amp;esrc=s&amp;source=images&amp;cd=&amp;cad=rja&amp;uact=8&amp;ved=0ahUKEwiD8_Sq0fnKAhUGeaYKHYYQB10QjRwIBw&amp;url=https://en.wikipedia.org/wiki/Flag_of_Ecuador&amp;bvm=bv.114195076,d.dGY&amp;psig=AFQjCNE8mYkzaIR2RqXG7h9e0_cAj36dAw&amp;ust=1455621106680173" TargetMode="External"/><Relationship Id="rId3" Type="http://schemas.openxmlformats.org/officeDocument/2006/relationships/hyperlink" Target="https://www.google.ca/url?sa=i&amp;rct=j&amp;q=&amp;esrc=s&amp;source=images&amp;cd=&amp;cad=rja&amp;uact=8&amp;ved=0ahUKEwj6jYrx0PnKAhXC2KYKHRx0BQIQjRwIBw&amp;url=https://en.wikipedia.org/wiki/Flag_of_Brazil&amp;bvm=bv.114195076,d.dGY&amp;psig=AFQjCNFDooEWT1nFNhxzYU7X3doc8NSSFA&amp;ust=1455620958977354" TargetMode="External"/><Relationship Id="rId7" Type="http://schemas.openxmlformats.org/officeDocument/2006/relationships/hyperlink" Target="https://www.google.ca/url?sa=i&amp;rct=j&amp;q=&amp;esrc=s&amp;source=images&amp;cd=&amp;cad=rja&amp;uact=8&amp;ved=0ahUKEwimq92J0fnKAhXmYaYKHRdoDrcQjRwIBw&amp;url=https://en.wikipedia.org/wiki/Flag_of_Vietnam&amp;bvm=bv.114195076,d.dGY&amp;psig=AFQjCNG2fYtA49LNQfWz4JZTBa1PCXF4wQ&amp;ust=1455621032446493" TargetMode="External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hyperlink" Target="https://www.google.ca/url?sa=i&amp;rct=j&amp;q=&amp;esrc=s&amp;source=images&amp;cd=&amp;cad=rja&amp;uact=8&amp;ved=0ahUKEwi21oed0fnKAhXEMKYKHRrhBqsQjRwIBw&amp;url=https://en.wikipedia.org/wiki/Flag_of_Japan&amp;bvm=bv.114195076,d.dGY&amp;psig=AFQjCNFT1yqOg6a0QbZY4SVAMmm7Qzw2yw&amp;ust=1455621079228598" TargetMode="External"/><Relationship Id="rId5" Type="http://schemas.openxmlformats.org/officeDocument/2006/relationships/hyperlink" Target="https://www.google.ca/url?sa=i&amp;rct=j&amp;q=&amp;esrc=s&amp;source=images&amp;cd=&amp;cad=rja&amp;uact=8&amp;ved=0ahUKEwijwK780PnKAhUCMKYKHSMEDBcQjRwIBw&amp;url=https://commons.wikimedia.org/wiki/File:Flag_of_Nepal.svg&amp;bvm=bv.114195076,d.dGY&amp;psig=AFQjCNFcxB51zXYbvBybz_3kVfnr_YTwCQ&amp;ust=1455621010583295" TargetMode="External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hyperlink" Target="https://www.google.ca/url?sa=i&amp;rct=j&amp;q=&amp;esrc=s&amp;source=images&amp;cd=&amp;cad=rja&amp;uact=8&amp;ved=0ahUKEwjymoeR0fnKAhWFIqYKHfFFDx0QjRwIBw&amp;url=https://en.wikipedia.org/wiki/Flag_of_China&amp;bvm=bv.114195076,d.dGY&amp;psig=AFQjCNE07SAHpvVLjRet7GnN1Z3gGMqT5A&amp;ust=1455621052872094" TargetMode="External"/><Relationship Id="rId1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1491630"/>
            <a:ext cx="7772400" cy="1102519"/>
          </a:xfrm>
        </p:spPr>
        <p:txBody>
          <a:bodyPr>
            <a:normAutofit/>
          </a:bodyPr>
          <a:lstStyle/>
          <a:p>
            <a:r>
              <a:rPr lang="en-US" altLang="ko-KR" sz="4800" b="1" dirty="0">
                <a:solidFill>
                  <a:srgbClr val="FF3300"/>
                </a:solidFill>
              </a:rPr>
              <a:t>[</a:t>
            </a:r>
            <a:r>
              <a:rPr lang="en-US" altLang="ko-KR" sz="3600" b="1" dirty="0"/>
              <a:t>  Welcome to </a:t>
            </a:r>
            <a:r>
              <a:rPr lang="en-US" altLang="ko-KR" sz="3600" b="1" dirty="0" err="1"/>
              <a:t>Lethbridge</a:t>
            </a:r>
            <a:r>
              <a:rPr lang="ko-KR" altLang="en-US" sz="32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  </a:t>
            </a:r>
            <a:r>
              <a:rPr lang="en-US" altLang="ko-KR" sz="4800" b="1" dirty="0">
                <a:solidFill>
                  <a:srgbClr val="FF0000"/>
                </a:solidFill>
              </a:rPr>
              <a:t>]</a:t>
            </a:r>
            <a:endParaRPr lang="ko-KR" altLang="en-US" sz="48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71736" y="2500312"/>
            <a:ext cx="4306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2017</a:t>
            </a:r>
            <a:r>
              <a:rPr lang="ko-KR" altLang="en-US" sz="160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년 </a:t>
            </a:r>
            <a:r>
              <a:rPr lang="en-US" altLang="ko-KR" sz="16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0000"/>
                </a:solidFill>
              </a:rPr>
              <a:t>Uni. Of </a:t>
            </a:r>
            <a:r>
              <a:rPr lang="en-US" altLang="ko-KR" sz="1600" dirty="0" err="1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0000"/>
                </a:solidFill>
              </a:rPr>
              <a:t>Lethbridge</a:t>
            </a:r>
            <a:r>
              <a:rPr lang="ko-KR" altLang="en-US" sz="16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를 소개합니다</a:t>
            </a:r>
            <a:r>
              <a:rPr lang="en-US" altLang="ko-KR" sz="16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.</a:t>
            </a:r>
          </a:p>
          <a:p>
            <a:endParaRPr lang="ko-KR" altLang="en-US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3088811" y="3481933"/>
            <a:ext cx="29663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ln>
                  <a:solidFill>
                    <a:schemeClr val="bg1">
                      <a:lumMod val="50000"/>
                      <a:alpha val="3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</a:rPr>
              <a:t>2017.03.15_</a:t>
            </a:r>
            <a:r>
              <a:rPr lang="ko-KR" altLang="en-US" dirty="0">
                <a:ln>
                  <a:solidFill>
                    <a:schemeClr val="bg1">
                      <a:lumMod val="50000"/>
                      <a:alpha val="3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</a:rPr>
              <a:t>박이정</a:t>
            </a:r>
            <a:endParaRPr lang="en-US" altLang="ko-KR" dirty="0">
              <a:ln>
                <a:solidFill>
                  <a:schemeClr val="bg1">
                    <a:lumMod val="50000"/>
                    <a:alpha val="30000"/>
                  </a:schemeClr>
                </a:solidFill>
              </a:ln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47545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2178249" y="411509"/>
            <a:ext cx="1241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지역</a:t>
            </a:r>
            <a:r>
              <a:rPr lang="en-US" altLang="ko-KR" sz="12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&amp;</a:t>
            </a:r>
            <a:r>
              <a:rPr lang="ko-KR" altLang="en-US" sz="12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학교</a:t>
            </a:r>
            <a:endParaRPr lang="en-US" altLang="ko-KR" sz="12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  <a:p>
            <a:pPr algn="ctr"/>
            <a:r>
              <a:rPr lang="ko-KR" altLang="en-US" sz="12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소개</a:t>
            </a:r>
            <a:endParaRPr lang="en-US" altLang="ko-KR" sz="12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195736" y="0"/>
            <a:ext cx="1173063" cy="45719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3500430" y="214296"/>
            <a:ext cx="1649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EAP</a:t>
            </a:r>
          </a:p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: English for Academic Purposes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28995" y="411510"/>
            <a:ext cx="12416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err="1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Homestay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29840" y="411509"/>
            <a:ext cx="6208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Q&amp;A</a:t>
            </a:r>
          </a:p>
        </p:txBody>
      </p:sp>
      <p:grpSp>
        <p:nvGrpSpPr>
          <p:cNvPr id="24" name="그룹 23"/>
          <p:cNvGrpSpPr/>
          <p:nvPr/>
        </p:nvGrpSpPr>
        <p:grpSpPr>
          <a:xfrm>
            <a:off x="161661" y="214296"/>
            <a:ext cx="1746044" cy="545661"/>
            <a:chOff x="161661" y="214296"/>
            <a:chExt cx="1746044" cy="545661"/>
          </a:xfrm>
        </p:grpSpPr>
        <p:sp>
          <p:nvSpPr>
            <p:cNvPr id="28" name="TextBox 27"/>
            <p:cNvSpPr txBox="1"/>
            <p:nvPr/>
          </p:nvSpPr>
          <p:spPr>
            <a:xfrm>
              <a:off x="161661" y="236737"/>
              <a:ext cx="17460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b="1" dirty="0">
                  <a:solidFill>
                    <a:srgbClr val="FF3300"/>
                  </a:solidFill>
                </a:rPr>
                <a:t>[</a:t>
              </a:r>
              <a:r>
                <a:rPr lang="en-US" altLang="ko-KR" sz="24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 err="1">
                  <a:ln>
                    <a:solidFill>
                      <a:schemeClr val="tx1">
                        <a:alpha val="30000"/>
                      </a:schemeClr>
                    </a:solidFill>
                  </a:ln>
                  <a:solidFill>
                    <a:srgbClr val="FF3300"/>
                  </a:solidFill>
                </a:rPr>
                <a:t>Lethbridge</a:t>
              </a:r>
              <a:r>
                <a:rPr lang="en-US" altLang="ko-KR" sz="16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 </a:t>
              </a:r>
              <a:r>
                <a:rPr lang="en-US" altLang="ko-KR" sz="1600" b="1" dirty="0">
                  <a:solidFill>
                    <a:srgbClr val="FF0000"/>
                  </a:solidFill>
                </a:rPr>
                <a:t> </a:t>
              </a:r>
              <a:r>
                <a:rPr lang="en-US" altLang="ko-KR" sz="2800" b="1" dirty="0">
                  <a:solidFill>
                    <a:srgbClr val="FF0000"/>
                  </a:solidFill>
                </a:rPr>
                <a:t>]</a:t>
              </a:r>
              <a:endParaRPr lang="en-US" altLang="ko-KR" sz="28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42910" y="214296"/>
              <a:ext cx="118705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University of</a:t>
              </a:r>
              <a:endParaRPr lang="ko-KR" altLang="en-US" sz="10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6429356" y="785800"/>
            <a:ext cx="2714644" cy="4143404"/>
            <a:chOff x="-2286048" y="428610"/>
            <a:chExt cx="3214710" cy="4513655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-2286048" y="428610"/>
              <a:ext cx="3214710" cy="4513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2" name="직사각형 21"/>
            <p:cNvSpPr/>
            <p:nvPr/>
          </p:nvSpPr>
          <p:spPr>
            <a:xfrm>
              <a:off x="-2286048" y="928676"/>
              <a:ext cx="3214710" cy="214314"/>
            </a:xfrm>
            <a:prstGeom prst="rect">
              <a:avLst/>
            </a:prstGeom>
            <a:noFill/>
            <a:ln w="38100">
              <a:solidFill>
                <a:srgbClr val="FF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142972"/>
            <a:ext cx="6286512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타원 29"/>
          <p:cNvSpPr/>
          <p:nvPr/>
        </p:nvSpPr>
        <p:spPr>
          <a:xfrm>
            <a:off x="2018613" y="3884928"/>
            <a:ext cx="288373" cy="14821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642910" y="785800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[ </a:t>
            </a:r>
            <a:r>
              <a:rPr lang="en-US" altLang="ko-KR" sz="2000" b="1" dirty="0" err="1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Lethbridge</a:t>
            </a:r>
            <a:r>
              <a:rPr lang="ko-KR" altLang="en-US" sz="2000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 </a:t>
            </a:r>
            <a:r>
              <a: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178009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각 삼각형 17"/>
          <p:cNvSpPr/>
          <p:nvPr/>
        </p:nvSpPr>
        <p:spPr>
          <a:xfrm rot="8535878">
            <a:off x="2079221" y="2420670"/>
            <a:ext cx="5541037" cy="2924757"/>
          </a:xfrm>
          <a:prstGeom prst="rtTriangle">
            <a:avLst/>
          </a:prstGeom>
          <a:solidFill>
            <a:srgbClr val="D9D9D9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650" name="Picture 2" descr="http://www.uleth.ca/research/sites/uleth.ca.research/themes/flora_evo/logo.pn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1428742"/>
            <a:ext cx="3683884" cy="1285884"/>
          </a:xfrm>
          <a:prstGeom prst="rect">
            <a:avLst/>
          </a:prstGeom>
          <a:noFill/>
        </p:spPr>
      </p:pic>
      <p:pic>
        <p:nvPicPr>
          <p:cNvPr id="27652" name="Picture 4" descr="http://languagescanada.ca/web/default/files/templates/00091/logo-en.pn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357290" y="3286130"/>
            <a:ext cx="2500330" cy="1037638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2178249" y="411509"/>
            <a:ext cx="1241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지역</a:t>
            </a:r>
            <a:r>
              <a:rPr lang="en-US" altLang="ko-KR" sz="12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&amp;</a:t>
            </a:r>
            <a:r>
              <a:rPr lang="ko-KR" altLang="en-US" sz="12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학교</a:t>
            </a:r>
            <a:endParaRPr lang="en-US" altLang="ko-KR" sz="12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  <a:p>
            <a:pPr algn="ctr"/>
            <a:r>
              <a:rPr lang="ko-KR" altLang="en-US" sz="12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소개</a:t>
            </a:r>
            <a:endParaRPr lang="en-US" altLang="ko-KR" sz="12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195736" y="0"/>
            <a:ext cx="1173063" cy="45719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3500430" y="214296"/>
            <a:ext cx="1649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EAP</a:t>
            </a:r>
          </a:p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: English for Academic Purposes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28995" y="411510"/>
            <a:ext cx="12416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err="1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Homestay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29840" y="411509"/>
            <a:ext cx="6208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Q&amp;A</a:t>
            </a:r>
          </a:p>
        </p:txBody>
      </p:sp>
      <p:grpSp>
        <p:nvGrpSpPr>
          <p:cNvPr id="3" name="그룹 23"/>
          <p:cNvGrpSpPr/>
          <p:nvPr/>
        </p:nvGrpSpPr>
        <p:grpSpPr>
          <a:xfrm>
            <a:off x="161661" y="214296"/>
            <a:ext cx="1746044" cy="545661"/>
            <a:chOff x="161661" y="214296"/>
            <a:chExt cx="1746044" cy="545661"/>
          </a:xfrm>
        </p:grpSpPr>
        <p:sp>
          <p:nvSpPr>
            <p:cNvPr id="28" name="TextBox 27"/>
            <p:cNvSpPr txBox="1"/>
            <p:nvPr/>
          </p:nvSpPr>
          <p:spPr>
            <a:xfrm>
              <a:off x="161661" y="236737"/>
              <a:ext cx="17460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b="1" dirty="0">
                  <a:solidFill>
                    <a:srgbClr val="FF3300"/>
                  </a:solidFill>
                </a:rPr>
                <a:t>[</a:t>
              </a:r>
              <a:r>
                <a:rPr lang="en-US" altLang="ko-KR" sz="24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 err="1">
                  <a:ln>
                    <a:solidFill>
                      <a:schemeClr val="tx1">
                        <a:alpha val="30000"/>
                      </a:schemeClr>
                    </a:solidFill>
                  </a:ln>
                  <a:solidFill>
                    <a:srgbClr val="FF3300"/>
                  </a:solidFill>
                </a:rPr>
                <a:t>Lethbridge</a:t>
              </a:r>
              <a:r>
                <a:rPr lang="en-US" altLang="ko-KR" sz="16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 </a:t>
              </a:r>
              <a:r>
                <a:rPr lang="en-US" altLang="ko-KR" sz="1600" b="1" dirty="0">
                  <a:solidFill>
                    <a:srgbClr val="FF0000"/>
                  </a:solidFill>
                </a:rPr>
                <a:t> </a:t>
              </a:r>
              <a:r>
                <a:rPr lang="en-US" altLang="ko-KR" sz="2800" b="1" dirty="0">
                  <a:solidFill>
                    <a:srgbClr val="FF0000"/>
                  </a:solidFill>
                </a:rPr>
                <a:t>]</a:t>
              </a:r>
              <a:endParaRPr lang="en-US" altLang="ko-KR" sz="28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42910" y="214296"/>
              <a:ext cx="118705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University of</a:t>
              </a:r>
              <a:endParaRPr lang="ko-KR" altLang="en-US" sz="10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571472" y="1357304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[ University of </a:t>
            </a:r>
            <a:r>
              <a:rPr lang="en-US" altLang="ko-KR" sz="2000" b="1" dirty="0" err="1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Lethbridge</a:t>
            </a:r>
            <a:r>
              <a:rPr lang="ko-KR" altLang="en-US" sz="2000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 </a:t>
            </a:r>
            <a:r>
              <a: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]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71472" y="2857502"/>
            <a:ext cx="19642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[ EAP</a:t>
            </a:r>
            <a:r>
              <a:rPr lang="ko-KR" altLang="en-US" sz="2000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 </a:t>
            </a:r>
            <a:r>
              <a: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]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71472" y="2000246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FF3300"/>
              </a:buClr>
              <a:buFont typeface="Wingdings" panose="05000000000000000000" pitchFamily="2" charset="2"/>
              <a:buChar char="ü"/>
            </a:pPr>
            <a:r>
              <a:rPr lang="ko-KR" altLang="en-US" sz="1600" dirty="0">
                <a:ln>
                  <a:solidFill>
                    <a:srgbClr val="FF3300">
                      <a:alpha val="30000"/>
                    </a:srgbClr>
                  </a:solidFill>
                </a:ln>
              </a:rPr>
              <a:t> </a:t>
            </a:r>
            <a:r>
              <a:rPr lang="en-US" altLang="ko-KR" sz="16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1966</a:t>
            </a:r>
            <a:r>
              <a:rPr lang="ko-KR" altLang="en-US" sz="16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년에 개교</a:t>
            </a:r>
            <a:endParaRPr lang="en-US" altLang="ko-KR" sz="16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  <a:p>
            <a:pPr marL="285750" indent="-285750">
              <a:buClr>
                <a:srgbClr val="FF3300"/>
              </a:buClr>
            </a:pPr>
            <a:r>
              <a:rPr lang="en-US" altLang="ko-KR" sz="16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      Calgary</a:t>
            </a:r>
            <a:r>
              <a:rPr lang="ko-KR" altLang="en-US" sz="16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에도 캠퍼스 위치 </a:t>
            </a:r>
            <a:endParaRPr lang="en-US" altLang="ko-KR" sz="16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71472" y="3500444"/>
            <a:ext cx="4286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FF3300"/>
              </a:buClr>
              <a:buFont typeface="Wingdings" panose="05000000000000000000" pitchFamily="2" charset="2"/>
              <a:buChar char="ü"/>
            </a:pPr>
            <a:r>
              <a:rPr lang="ko-KR" altLang="en-US" sz="1600" dirty="0">
                <a:ln>
                  <a:solidFill>
                    <a:srgbClr val="FF3300">
                      <a:alpha val="30000"/>
                    </a:srgbClr>
                  </a:solidFill>
                </a:ln>
              </a:rPr>
              <a:t> </a:t>
            </a:r>
            <a:r>
              <a:rPr lang="en-US" altLang="ko-KR" sz="16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Languages Canada</a:t>
            </a:r>
            <a:r>
              <a:rPr lang="ko-KR" altLang="en-US" sz="16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에 승인받은 프로그램</a:t>
            </a:r>
            <a:endParaRPr lang="en-US" altLang="ko-KR" sz="16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78009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500430" y="214296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</a:rPr>
              <a:t>EAP</a:t>
            </a:r>
          </a:p>
          <a:p>
            <a:pPr algn="ctr"/>
            <a:r>
              <a:rPr lang="en-US" altLang="ko-KR" sz="1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</a:rPr>
              <a:t>: English for Academic Purposes</a:t>
            </a:r>
            <a:endParaRPr lang="en-US" altLang="ko-KR" sz="1200" dirty="0">
              <a:ln>
                <a:solidFill>
                  <a:schemeClr val="bg1">
                    <a:lumMod val="50000"/>
                    <a:alpha val="30000"/>
                  </a:schemeClr>
                </a:solidFill>
              </a:ln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78249" y="411509"/>
            <a:ext cx="1241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지역</a:t>
            </a:r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&amp;</a:t>
            </a:r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학교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소개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729506" y="0"/>
            <a:ext cx="1173063" cy="45719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161661" y="214296"/>
            <a:ext cx="1746044" cy="545661"/>
            <a:chOff x="161661" y="214296"/>
            <a:chExt cx="1746044" cy="545661"/>
          </a:xfrm>
        </p:grpSpPr>
        <p:sp>
          <p:nvSpPr>
            <p:cNvPr id="16" name="TextBox 15"/>
            <p:cNvSpPr txBox="1"/>
            <p:nvPr/>
          </p:nvSpPr>
          <p:spPr>
            <a:xfrm>
              <a:off x="161661" y="236737"/>
              <a:ext cx="17460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b="1" dirty="0">
                  <a:solidFill>
                    <a:srgbClr val="FF3300"/>
                  </a:solidFill>
                </a:rPr>
                <a:t>[</a:t>
              </a:r>
              <a:r>
                <a:rPr lang="en-US" altLang="ko-KR" sz="24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 err="1">
                  <a:ln>
                    <a:solidFill>
                      <a:schemeClr val="tx1">
                        <a:alpha val="30000"/>
                      </a:schemeClr>
                    </a:solidFill>
                  </a:ln>
                  <a:solidFill>
                    <a:srgbClr val="FF3300"/>
                  </a:solidFill>
                </a:rPr>
                <a:t>Lethbridge</a:t>
              </a:r>
              <a:r>
                <a:rPr lang="en-US" altLang="ko-KR" sz="16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 </a:t>
              </a:r>
              <a:r>
                <a:rPr lang="en-US" altLang="ko-KR" sz="1600" b="1" dirty="0">
                  <a:solidFill>
                    <a:srgbClr val="FF0000"/>
                  </a:solidFill>
                </a:rPr>
                <a:t> </a:t>
              </a:r>
              <a:r>
                <a:rPr lang="en-US" altLang="ko-KR" sz="2800" b="1" dirty="0">
                  <a:solidFill>
                    <a:srgbClr val="FF3300"/>
                  </a:solidFill>
                </a:rPr>
                <a:t>]</a:t>
              </a:r>
              <a:endParaRPr lang="en-US" altLang="ko-KR" sz="28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FF3300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42910" y="214296"/>
              <a:ext cx="118705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University of</a:t>
              </a:r>
              <a:endParaRPr lang="ko-KR" altLang="en-US" sz="10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5228995" y="411510"/>
            <a:ext cx="12416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err="1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Homestay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029840" y="411509"/>
            <a:ext cx="6208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Q&amp;A</a:t>
            </a:r>
          </a:p>
        </p:txBody>
      </p:sp>
      <p:grpSp>
        <p:nvGrpSpPr>
          <p:cNvPr id="33" name="그룹 18"/>
          <p:cNvGrpSpPr/>
          <p:nvPr/>
        </p:nvGrpSpPr>
        <p:grpSpPr>
          <a:xfrm>
            <a:off x="428596" y="1142990"/>
            <a:ext cx="820556" cy="504056"/>
            <a:chOff x="3535420" y="404877"/>
            <a:chExt cx="820556" cy="504056"/>
          </a:xfrm>
        </p:grpSpPr>
        <p:sp>
          <p:nvSpPr>
            <p:cNvPr id="35" name="평행 사변형 34"/>
            <p:cNvSpPr/>
            <p:nvPr/>
          </p:nvSpPr>
          <p:spPr>
            <a:xfrm rot="20913801">
              <a:off x="3535420" y="404877"/>
              <a:ext cx="648072" cy="504056"/>
            </a:xfrm>
            <a:prstGeom prst="parallelogram">
              <a:avLst/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707904" y="426072"/>
              <a:ext cx="6480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400" b="1" dirty="0">
                  <a:ln>
                    <a:solidFill>
                      <a:schemeClr val="bg1">
                        <a:alpha val="30000"/>
                      </a:schemeClr>
                    </a:solidFill>
                  </a:ln>
                  <a:solidFill>
                    <a:schemeClr val="bg1"/>
                  </a:solidFill>
                </a:rPr>
                <a:t>1</a:t>
              </a:r>
              <a:endParaRPr lang="ko-KR" altLang="en-US" sz="2400" b="1" dirty="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</a:endParaRPr>
            </a:p>
          </p:txBody>
        </p:sp>
      </p:grpSp>
      <p:sp>
        <p:nvSpPr>
          <p:cNvPr id="34" name="직사각형 33"/>
          <p:cNvSpPr/>
          <p:nvPr/>
        </p:nvSpPr>
        <p:spPr>
          <a:xfrm>
            <a:off x="1076668" y="1228746"/>
            <a:ext cx="75337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EAP</a:t>
            </a:r>
            <a:r>
              <a:rPr lang="ko-KR" altLang="en-US" sz="2000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란</a:t>
            </a:r>
            <a:r>
              <a: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?</a:t>
            </a:r>
            <a:endParaRPr lang="ko-KR" altLang="en-US" sz="2000" b="1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6000760" y="2428874"/>
            <a:ext cx="2857520" cy="1376470"/>
            <a:chOff x="1357290" y="1785926"/>
            <a:chExt cx="7065374" cy="3805368"/>
          </a:xfrm>
        </p:grpSpPr>
        <p:pic>
          <p:nvPicPr>
            <p:cNvPr id="21" name="Picture 8" descr="https://upload.wikimedia.org/wikipedia/en/thumb/0/05/Flag_of_Brazil.svg/1280px-Flag_of_Brazil.svg.png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357290" y="2357430"/>
              <a:ext cx="1850546" cy="1295382"/>
            </a:xfrm>
            <a:prstGeom prst="rect">
              <a:avLst/>
            </a:prstGeom>
            <a:noFill/>
          </p:spPr>
        </p:pic>
        <p:pic>
          <p:nvPicPr>
            <p:cNvPr id="22" name="Picture 10" descr="https://upload.wikimedia.org/wikipedia/commons/thumb/9/9b/Flag_of_Nepal.svg/1000px-Flag_of_Nepal.svg.pn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071934" y="1785926"/>
              <a:ext cx="1850400" cy="2256043"/>
            </a:xfrm>
            <a:prstGeom prst="rect">
              <a:avLst/>
            </a:prstGeom>
            <a:noFill/>
          </p:spPr>
        </p:pic>
        <p:pic>
          <p:nvPicPr>
            <p:cNvPr id="23" name="Picture 12" descr="https://upload.wikimedia.org/wikipedia/commons/thumb/2/21/Flag_of_Vietnam.svg/2000px-Flag_of_Vietnam.svg.png">
              <a:hlinkClick r:id="rId7"/>
            </p:cNvPr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572264" y="2500306"/>
              <a:ext cx="1850400" cy="1233600"/>
            </a:xfrm>
            <a:prstGeom prst="rect">
              <a:avLst/>
            </a:prstGeom>
            <a:noFill/>
          </p:spPr>
        </p:pic>
        <p:pic>
          <p:nvPicPr>
            <p:cNvPr id="24" name="Picture 14" descr="https://upload.wikimedia.org/wikipedia/commons/thumb/f/fa/Flag_of_the_People's_Republic_of_China.svg/2000px-Flag_of_the_People's_Republic_of_China.svg.png">
              <a:hlinkClick r:id="rId9"/>
            </p:cNvPr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357290" y="4357694"/>
              <a:ext cx="1850400" cy="1233600"/>
            </a:xfrm>
            <a:prstGeom prst="rect">
              <a:avLst/>
            </a:prstGeom>
            <a:noFill/>
          </p:spPr>
        </p:pic>
        <p:pic>
          <p:nvPicPr>
            <p:cNvPr id="25" name="Picture 16" descr="https://upload.wikimedia.org/wikipedia/en/thumb/9/9e/Flag_of_Japan.svg/1280px-Flag_of_Japan.svg.png">
              <a:hlinkClick r:id="rId11"/>
            </p:cNvPr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6572264" y="4357694"/>
              <a:ext cx="1850400" cy="12336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</p:pic>
        <p:pic>
          <p:nvPicPr>
            <p:cNvPr id="26" name="Picture 18" descr="https://upload.wikimedia.org/wikipedia/commons/thumb/e/e8/Flag_of_Ecuador.svg/2000px-Flag_of_Ecuador.svg.png">
              <a:hlinkClick r:id="rId13"/>
            </p:cNvPr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4000496" y="4357694"/>
              <a:ext cx="1850400" cy="1233600"/>
            </a:xfrm>
            <a:prstGeom prst="rect">
              <a:avLst/>
            </a:prstGeom>
            <a:noFill/>
          </p:spPr>
        </p:pic>
      </p:grpSp>
      <p:grpSp>
        <p:nvGrpSpPr>
          <p:cNvPr id="30" name="그룹 29"/>
          <p:cNvGrpSpPr/>
          <p:nvPr/>
        </p:nvGrpSpPr>
        <p:grpSpPr>
          <a:xfrm>
            <a:off x="928662" y="2143122"/>
            <a:ext cx="6008376" cy="923330"/>
            <a:chOff x="928662" y="2143122"/>
            <a:chExt cx="6008376" cy="923330"/>
          </a:xfrm>
        </p:grpSpPr>
        <p:sp>
          <p:nvSpPr>
            <p:cNvPr id="47" name="TextBox 46"/>
            <p:cNvSpPr txBox="1"/>
            <p:nvPr/>
          </p:nvSpPr>
          <p:spPr>
            <a:xfrm>
              <a:off x="928662" y="2143122"/>
              <a:ext cx="600837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Font typeface="Wingdings" pitchFamily="2" charset="2"/>
                <a:buChar char="l"/>
              </a:pPr>
              <a:r>
                <a:rPr lang="ko-KR" altLang="en-US" dirty="0">
                  <a:ln>
                    <a:solidFill>
                      <a:srgbClr val="FF3300">
                        <a:alpha val="30000"/>
                      </a:srgbClr>
                    </a:solidFill>
                  </a:ln>
                  <a:solidFill>
                    <a:srgbClr val="FF3300"/>
                  </a:solidFill>
                </a:rPr>
                <a:t> </a:t>
              </a:r>
              <a:r>
                <a:rPr lang="ko-KR" altLang="en-US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영어가 모국어가 아닌 사람들을 위해 개설된 프로그램</a:t>
              </a:r>
              <a:endParaRPr lang="en-US" altLang="ko-KR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  <a:p>
              <a:endParaRPr lang="en-US" altLang="ko-KR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FF3300"/>
                </a:solidFill>
              </a:endParaRPr>
            </a:p>
            <a:p>
              <a:r>
                <a:rPr lang="en-US" altLang="ko-KR" dirty="0">
                  <a:ln>
                    <a:solidFill>
                      <a:schemeClr val="tx1">
                        <a:alpha val="30000"/>
                      </a:schemeClr>
                    </a:solidFill>
                  </a:ln>
                  <a:solidFill>
                    <a:srgbClr val="FF3300"/>
                  </a:solidFill>
                </a:rPr>
                <a:t>	</a:t>
              </a:r>
              <a:r>
                <a:rPr lang="ko-KR" altLang="en-US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다양한 문화의 친구들을 사귀게 됨</a:t>
              </a:r>
              <a:r>
                <a:rPr lang="en-US" altLang="ko-KR" dirty="0">
                  <a:ln>
                    <a:solidFill>
                      <a:schemeClr val="tx1">
                        <a:alpha val="30000"/>
                      </a:schemeClr>
                    </a:solidFill>
                  </a:ln>
                  <a:solidFill>
                    <a:srgbClr val="FF3300"/>
                  </a:solidFill>
                </a:rPr>
                <a:t>    </a:t>
              </a:r>
              <a:endParaRPr lang="en-US" altLang="ko-KR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  <p:sp>
          <p:nvSpPr>
            <p:cNvPr id="27" name="오른쪽 화살표 26"/>
            <p:cNvSpPr/>
            <p:nvPr/>
          </p:nvSpPr>
          <p:spPr>
            <a:xfrm flipV="1">
              <a:off x="1643042" y="2857501"/>
              <a:ext cx="214314" cy="45719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928662" y="3429006"/>
            <a:ext cx="497764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ko-KR" altLang="en-US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 </a:t>
            </a:r>
            <a:r>
              <a:rPr lang="en-US" altLang="ko-KR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ESL</a:t>
            </a:r>
            <a:r>
              <a:rPr lang="ko-KR" altLang="en-US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보다 조금 더 학문적인 영어를 배우게 됨</a:t>
            </a:r>
            <a:endParaRPr lang="en-US" altLang="ko-KR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  <a:p>
            <a:pPr>
              <a:buFont typeface="Wingdings" pitchFamily="2" charset="2"/>
              <a:buChar char="l"/>
            </a:pPr>
            <a:endParaRPr lang="en-US" altLang="ko-KR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  <a:p>
            <a:pPr>
              <a:buFont typeface="Wingdings" pitchFamily="2" charset="2"/>
              <a:buChar char="l"/>
            </a:pPr>
            <a:r>
              <a:rPr lang="ko-KR" altLang="en-US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 작문 위주의 과제</a:t>
            </a:r>
            <a:endParaRPr lang="en-US" altLang="ko-KR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  <a:p>
            <a:endParaRPr lang="en-US" altLang="ko-KR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</p:txBody>
      </p:sp>
      <p:grpSp>
        <p:nvGrpSpPr>
          <p:cNvPr id="31" name="그룹 51"/>
          <p:cNvGrpSpPr/>
          <p:nvPr/>
        </p:nvGrpSpPr>
        <p:grpSpPr>
          <a:xfrm>
            <a:off x="2143108" y="1214428"/>
            <a:ext cx="3857652" cy="500066"/>
            <a:chOff x="5436096" y="2636611"/>
            <a:chExt cx="3384376" cy="620762"/>
          </a:xfrm>
        </p:grpSpPr>
        <p:sp>
          <p:nvSpPr>
            <p:cNvPr id="32" name="평행 사변형 31"/>
            <p:cNvSpPr/>
            <p:nvPr/>
          </p:nvSpPr>
          <p:spPr>
            <a:xfrm>
              <a:off x="5447555" y="2636611"/>
              <a:ext cx="3318318" cy="620762"/>
            </a:xfrm>
            <a:prstGeom prst="parallelogram">
              <a:avLst/>
            </a:prstGeom>
            <a:solidFill>
              <a:srgbClr val="D9D9D9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436096" y="2716162"/>
              <a:ext cx="3384376" cy="4584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English For Academic Purposes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797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500430" y="214296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</a:rPr>
              <a:t>EAP</a:t>
            </a:r>
          </a:p>
          <a:p>
            <a:pPr algn="ctr"/>
            <a:r>
              <a:rPr lang="en-US" altLang="ko-KR" sz="1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</a:rPr>
              <a:t>: English for Academic Purposes</a:t>
            </a:r>
            <a:endParaRPr lang="en-US" altLang="ko-KR" sz="1200" dirty="0">
              <a:ln>
                <a:solidFill>
                  <a:schemeClr val="bg1">
                    <a:lumMod val="50000"/>
                    <a:alpha val="30000"/>
                  </a:schemeClr>
                </a:solidFill>
              </a:ln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78249" y="411509"/>
            <a:ext cx="1241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지역</a:t>
            </a:r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&amp;</a:t>
            </a:r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학교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소개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729506" y="0"/>
            <a:ext cx="1173063" cy="45719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4"/>
          <p:cNvGrpSpPr/>
          <p:nvPr/>
        </p:nvGrpSpPr>
        <p:grpSpPr>
          <a:xfrm>
            <a:off x="161661" y="214296"/>
            <a:ext cx="1746044" cy="545661"/>
            <a:chOff x="161661" y="214296"/>
            <a:chExt cx="1746044" cy="545661"/>
          </a:xfrm>
        </p:grpSpPr>
        <p:sp>
          <p:nvSpPr>
            <p:cNvPr id="16" name="TextBox 15"/>
            <p:cNvSpPr txBox="1"/>
            <p:nvPr/>
          </p:nvSpPr>
          <p:spPr>
            <a:xfrm>
              <a:off x="161661" y="236737"/>
              <a:ext cx="17460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b="1" dirty="0">
                  <a:solidFill>
                    <a:srgbClr val="FF3300"/>
                  </a:solidFill>
                </a:rPr>
                <a:t>[</a:t>
              </a:r>
              <a:r>
                <a:rPr lang="en-US" altLang="ko-KR" sz="24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 err="1">
                  <a:ln>
                    <a:solidFill>
                      <a:schemeClr val="tx1">
                        <a:alpha val="30000"/>
                      </a:schemeClr>
                    </a:solidFill>
                  </a:ln>
                  <a:solidFill>
                    <a:srgbClr val="FF3300"/>
                  </a:solidFill>
                </a:rPr>
                <a:t>Lethbridge</a:t>
              </a:r>
              <a:r>
                <a:rPr lang="en-US" altLang="ko-KR" sz="16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 </a:t>
              </a:r>
              <a:r>
                <a:rPr lang="en-US" altLang="ko-KR" sz="1600" b="1" dirty="0">
                  <a:solidFill>
                    <a:srgbClr val="FF0000"/>
                  </a:solidFill>
                </a:rPr>
                <a:t> </a:t>
              </a:r>
              <a:r>
                <a:rPr lang="en-US" altLang="ko-KR" sz="2800" b="1" dirty="0">
                  <a:solidFill>
                    <a:srgbClr val="FF3300"/>
                  </a:solidFill>
                </a:rPr>
                <a:t>]</a:t>
              </a:r>
              <a:endParaRPr lang="en-US" altLang="ko-KR" sz="28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FF3300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42910" y="214296"/>
              <a:ext cx="118705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University of</a:t>
              </a:r>
              <a:endParaRPr lang="ko-KR" altLang="en-US" sz="10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5228995" y="411510"/>
            <a:ext cx="12416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err="1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Homestay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029840" y="411509"/>
            <a:ext cx="6208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Q&amp;A</a:t>
            </a:r>
          </a:p>
        </p:txBody>
      </p:sp>
      <p:grpSp>
        <p:nvGrpSpPr>
          <p:cNvPr id="3" name="그룹 18"/>
          <p:cNvGrpSpPr/>
          <p:nvPr/>
        </p:nvGrpSpPr>
        <p:grpSpPr>
          <a:xfrm>
            <a:off x="428596" y="1142990"/>
            <a:ext cx="820556" cy="504056"/>
            <a:chOff x="3535420" y="404877"/>
            <a:chExt cx="820556" cy="504056"/>
          </a:xfrm>
        </p:grpSpPr>
        <p:sp>
          <p:nvSpPr>
            <p:cNvPr id="35" name="평행 사변형 34"/>
            <p:cNvSpPr/>
            <p:nvPr/>
          </p:nvSpPr>
          <p:spPr>
            <a:xfrm rot="20913801">
              <a:off x="3535420" y="404877"/>
              <a:ext cx="648072" cy="504056"/>
            </a:xfrm>
            <a:prstGeom prst="parallelogram">
              <a:avLst/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707904" y="426072"/>
              <a:ext cx="6480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400" b="1" dirty="0">
                  <a:ln>
                    <a:solidFill>
                      <a:schemeClr val="bg1">
                        <a:alpha val="30000"/>
                      </a:schemeClr>
                    </a:solidFill>
                  </a:ln>
                  <a:solidFill>
                    <a:schemeClr val="bg1"/>
                  </a:solidFill>
                </a:rPr>
                <a:t>2</a:t>
              </a:r>
              <a:endParaRPr lang="ko-KR" altLang="en-US" sz="2400" b="1" dirty="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</a:endParaRPr>
            </a:p>
          </p:txBody>
        </p:sp>
      </p:grpSp>
      <p:sp>
        <p:nvSpPr>
          <p:cNvPr id="34" name="직사각형 33"/>
          <p:cNvSpPr/>
          <p:nvPr/>
        </p:nvSpPr>
        <p:spPr>
          <a:xfrm>
            <a:off x="1076668" y="1228746"/>
            <a:ext cx="75337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수업</a:t>
            </a:r>
          </a:p>
        </p:txBody>
      </p:sp>
      <p:sp>
        <p:nvSpPr>
          <p:cNvPr id="30" name="타원 29"/>
          <p:cNvSpPr/>
          <p:nvPr/>
        </p:nvSpPr>
        <p:spPr>
          <a:xfrm>
            <a:off x="3250279" y="1928808"/>
            <a:ext cx="2160000" cy="2160000"/>
          </a:xfrm>
          <a:prstGeom prst="ellipse">
            <a:avLst/>
          </a:prstGeom>
          <a:noFill/>
          <a:ln w="22225">
            <a:solidFill>
              <a:srgbClr val="AF90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/>
          <p:cNvSpPr/>
          <p:nvPr/>
        </p:nvSpPr>
        <p:spPr>
          <a:xfrm>
            <a:off x="3428992" y="2171713"/>
            <a:ext cx="180000" cy="180000"/>
          </a:xfrm>
          <a:prstGeom prst="ellipse">
            <a:avLst/>
          </a:prstGeom>
          <a:solidFill>
            <a:srgbClr val="272123"/>
          </a:solidFill>
          <a:ln w="50800">
            <a:solidFill>
              <a:srgbClr val="AF9061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/>
          <p:cNvSpPr/>
          <p:nvPr/>
        </p:nvSpPr>
        <p:spPr>
          <a:xfrm>
            <a:off x="3250159" y="3359172"/>
            <a:ext cx="180000" cy="180000"/>
          </a:xfrm>
          <a:prstGeom prst="ellipse">
            <a:avLst/>
          </a:prstGeom>
          <a:solidFill>
            <a:srgbClr val="272123"/>
          </a:solidFill>
          <a:ln w="50800">
            <a:solidFill>
              <a:srgbClr val="AF9061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/>
          <p:cNvSpPr/>
          <p:nvPr/>
        </p:nvSpPr>
        <p:spPr>
          <a:xfrm>
            <a:off x="5230399" y="3359172"/>
            <a:ext cx="180000" cy="180000"/>
          </a:xfrm>
          <a:prstGeom prst="ellipse">
            <a:avLst/>
          </a:prstGeom>
          <a:solidFill>
            <a:srgbClr val="272123"/>
          </a:solidFill>
          <a:ln w="50800">
            <a:solidFill>
              <a:srgbClr val="AF9061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/>
          <p:cNvSpPr txBox="1"/>
          <p:nvPr/>
        </p:nvSpPr>
        <p:spPr>
          <a:xfrm>
            <a:off x="2357422" y="2000246"/>
            <a:ext cx="1085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ln>
                  <a:solidFill>
                    <a:srgbClr val="7AB53D">
                      <a:alpha val="30000"/>
                    </a:srgbClr>
                  </a:solidFill>
                </a:ln>
                <a:solidFill>
                  <a:srgbClr val="7AB53D"/>
                </a:solidFill>
                <a:latin typeface="나눔바른고딕 UltraLight" panose="020B0603020101020101" pitchFamily="50" charset="-127"/>
                <a:ea typeface="나눔바른고딕 UltraLight" panose="020B0603020101020101" pitchFamily="50" charset="-127"/>
              </a:rPr>
              <a:t>Writing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571604" y="3286130"/>
            <a:ext cx="2014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ln>
                  <a:solidFill>
                    <a:srgbClr val="FDA800">
                      <a:alpha val="30000"/>
                    </a:srgbClr>
                  </a:solidFill>
                </a:ln>
                <a:solidFill>
                  <a:srgbClr val="FDA800"/>
                </a:solidFill>
                <a:latin typeface="나눔바른고딕 UltraLight" panose="020B0603020101020101" pitchFamily="50" charset="-127"/>
                <a:ea typeface="나눔바른고딕 UltraLight" panose="020B0603020101020101" pitchFamily="50" charset="-127"/>
              </a:rPr>
              <a:t>Grammar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410399" y="3264506"/>
            <a:ext cx="1947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ln>
                  <a:solidFill>
                    <a:srgbClr val="FDA800">
                      <a:alpha val="30000"/>
                    </a:srgbClr>
                  </a:solidFill>
                </a:ln>
                <a:solidFill>
                  <a:srgbClr val="F2281E"/>
                </a:solidFill>
                <a:latin typeface="나눔바른고딕 UltraLight" panose="020B0603020101020101" pitchFamily="50" charset="-127"/>
                <a:ea typeface="나눔바른고딕 UltraLight" panose="020B0603020101020101" pitchFamily="50" charset="-127"/>
              </a:rPr>
              <a:t>Communication</a:t>
            </a:r>
          </a:p>
        </p:txBody>
      </p:sp>
      <p:grpSp>
        <p:nvGrpSpPr>
          <p:cNvPr id="43" name="그룹 51"/>
          <p:cNvGrpSpPr/>
          <p:nvPr/>
        </p:nvGrpSpPr>
        <p:grpSpPr>
          <a:xfrm>
            <a:off x="5615810" y="3633838"/>
            <a:ext cx="1464686" cy="285415"/>
            <a:chOff x="5868144" y="4846238"/>
            <a:chExt cx="1464686" cy="285415"/>
          </a:xfrm>
        </p:grpSpPr>
        <p:cxnSp>
          <p:nvCxnSpPr>
            <p:cNvPr id="49" name="직선 연결선 48"/>
            <p:cNvCxnSpPr/>
            <p:nvPr/>
          </p:nvCxnSpPr>
          <p:spPr>
            <a:xfrm>
              <a:off x="5868144" y="4846238"/>
              <a:ext cx="1170768" cy="9482"/>
            </a:xfrm>
            <a:prstGeom prst="line">
              <a:avLst/>
            </a:prstGeom>
            <a:ln>
              <a:solidFill>
                <a:srgbClr val="AF906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직선 연결선 49"/>
            <p:cNvCxnSpPr/>
            <p:nvPr/>
          </p:nvCxnSpPr>
          <p:spPr>
            <a:xfrm>
              <a:off x="7038912" y="4855720"/>
              <a:ext cx="293918" cy="275933"/>
            </a:xfrm>
            <a:prstGeom prst="line">
              <a:avLst/>
            </a:prstGeom>
            <a:ln>
              <a:solidFill>
                <a:srgbClr val="AF906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타원 45"/>
          <p:cNvSpPr/>
          <p:nvPr/>
        </p:nvSpPr>
        <p:spPr>
          <a:xfrm>
            <a:off x="5000628" y="2171713"/>
            <a:ext cx="180000" cy="180000"/>
          </a:xfrm>
          <a:prstGeom prst="ellipse">
            <a:avLst/>
          </a:prstGeom>
          <a:solidFill>
            <a:srgbClr val="272123"/>
          </a:solidFill>
          <a:ln w="50800">
            <a:solidFill>
              <a:srgbClr val="AF9061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5286380" y="2071684"/>
            <a:ext cx="1085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ln>
                  <a:solidFill>
                    <a:srgbClr val="AF9061">
                      <a:alpha val="30000"/>
                    </a:srgbClr>
                  </a:solidFill>
                </a:ln>
                <a:solidFill>
                  <a:srgbClr val="AF9061"/>
                </a:solidFill>
                <a:latin typeface="나눔바른고딕 UltraLight" panose="020B0603020101020101" pitchFamily="50" charset="-127"/>
                <a:ea typeface="나눔바른고딕 UltraLight" panose="020B0603020101020101" pitchFamily="50" charset="-127"/>
              </a:rPr>
              <a:t>Reading</a:t>
            </a:r>
            <a:endParaRPr lang="en-US" altLang="ko-KR" b="1" dirty="0">
              <a:ln>
                <a:solidFill>
                  <a:srgbClr val="7AB53D">
                    <a:alpha val="30000"/>
                  </a:srgbClr>
                </a:solidFill>
              </a:ln>
              <a:solidFill>
                <a:srgbClr val="7AB53D"/>
              </a:solidFill>
              <a:latin typeface="나눔바른고딕 UltraLight" panose="020B0603020101020101" pitchFamily="50" charset="-127"/>
              <a:ea typeface="나눔바른고딕 UltraLight" panose="020B0603020101020101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215074" y="3857634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Clr>
                <a:srgbClr val="FF3300"/>
              </a:buClr>
            </a:pPr>
            <a:r>
              <a:rPr lang="ko-KR" altLang="en-US" sz="16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FFC000"/>
                </a:solidFill>
              </a:rPr>
              <a:t>연관되어있는 수업</a:t>
            </a:r>
            <a:endParaRPr lang="en-US" altLang="ko-KR" sz="1600" dirty="0">
              <a:ln>
                <a:solidFill>
                  <a:schemeClr val="tx1">
                    <a:alpha val="30000"/>
                  </a:schemeClr>
                </a:solidFill>
              </a:ln>
              <a:solidFill>
                <a:srgbClr val="FFC000"/>
              </a:solidFill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398911" y="296715"/>
            <a:ext cx="8546979" cy="4755950"/>
            <a:chOff x="398911" y="296715"/>
            <a:chExt cx="8546979" cy="475595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2945" y="2347732"/>
              <a:ext cx="2134207" cy="2594952"/>
            </a:xfrm>
            <a:prstGeom prst="rect">
              <a:avLst/>
            </a:prstGeom>
          </p:spPr>
        </p:pic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911" y="296715"/>
              <a:ext cx="5040266" cy="2235402"/>
            </a:xfrm>
            <a:prstGeom prst="rect">
              <a:avLst/>
            </a:prstGeom>
          </p:spPr>
        </p:pic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7812" y="307972"/>
              <a:ext cx="3478078" cy="2456490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4058" y="2168437"/>
              <a:ext cx="2227382" cy="28842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797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500430" y="214296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</a:rPr>
              <a:t>EAP</a:t>
            </a:r>
          </a:p>
          <a:p>
            <a:pPr algn="ctr"/>
            <a:r>
              <a:rPr lang="en-US" altLang="ko-KR" sz="1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</a:rPr>
              <a:t>: English for Academic Purposes</a:t>
            </a:r>
            <a:endParaRPr lang="en-US" altLang="ko-KR" sz="1200" dirty="0">
              <a:ln>
                <a:solidFill>
                  <a:schemeClr val="bg1">
                    <a:lumMod val="50000"/>
                    <a:alpha val="30000"/>
                  </a:schemeClr>
                </a:solidFill>
              </a:ln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78249" y="411509"/>
            <a:ext cx="1241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지역</a:t>
            </a:r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&amp;</a:t>
            </a:r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학교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소개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729506" y="0"/>
            <a:ext cx="1173063" cy="45719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4"/>
          <p:cNvGrpSpPr/>
          <p:nvPr/>
        </p:nvGrpSpPr>
        <p:grpSpPr>
          <a:xfrm>
            <a:off x="161661" y="214296"/>
            <a:ext cx="1746044" cy="545661"/>
            <a:chOff x="161661" y="214296"/>
            <a:chExt cx="1746044" cy="545661"/>
          </a:xfrm>
        </p:grpSpPr>
        <p:sp>
          <p:nvSpPr>
            <p:cNvPr id="16" name="TextBox 15"/>
            <p:cNvSpPr txBox="1"/>
            <p:nvPr/>
          </p:nvSpPr>
          <p:spPr>
            <a:xfrm>
              <a:off x="161661" y="236737"/>
              <a:ext cx="17460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b="1" dirty="0">
                  <a:solidFill>
                    <a:srgbClr val="FF3300"/>
                  </a:solidFill>
                </a:rPr>
                <a:t>[</a:t>
              </a:r>
              <a:r>
                <a:rPr lang="en-US" altLang="ko-KR" sz="24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 err="1">
                  <a:ln>
                    <a:solidFill>
                      <a:schemeClr val="tx1">
                        <a:alpha val="30000"/>
                      </a:schemeClr>
                    </a:solidFill>
                  </a:ln>
                  <a:solidFill>
                    <a:srgbClr val="FF3300"/>
                  </a:solidFill>
                </a:rPr>
                <a:t>Lethbridge</a:t>
              </a:r>
              <a:r>
                <a:rPr lang="en-US" altLang="ko-KR" sz="16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 </a:t>
              </a:r>
              <a:r>
                <a:rPr lang="en-US" altLang="ko-KR" sz="1600" b="1" dirty="0">
                  <a:solidFill>
                    <a:srgbClr val="FF0000"/>
                  </a:solidFill>
                </a:rPr>
                <a:t> </a:t>
              </a:r>
              <a:r>
                <a:rPr lang="en-US" altLang="ko-KR" sz="2800" b="1" dirty="0">
                  <a:solidFill>
                    <a:srgbClr val="FF3300"/>
                  </a:solidFill>
                </a:rPr>
                <a:t>]</a:t>
              </a:r>
              <a:endParaRPr lang="en-US" altLang="ko-KR" sz="28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FF3300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42910" y="214296"/>
              <a:ext cx="118705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University of</a:t>
              </a:r>
              <a:endParaRPr lang="ko-KR" altLang="en-US" sz="10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5228995" y="411510"/>
            <a:ext cx="12416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err="1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Homestay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029840" y="411509"/>
            <a:ext cx="6208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Q&amp;A</a:t>
            </a:r>
          </a:p>
        </p:txBody>
      </p:sp>
      <p:grpSp>
        <p:nvGrpSpPr>
          <p:cNvPr id="3" name="그룹 18"/>
          <p:cNvGrpSpPr/>
          <p:nvPr/>
        </p:nvGrpSpPr>
        <p:grpSpPr>
          <a:xfrm>
            <a:off x="428596" y="1142990"/>
            <a:ext cx="820556" cy="504056"/>
            <a:chOff x="3535420" y="404877"/>
            <a:chExt cx="820556" cy="504056"/>
          </a:xfrm>
        </p:grpSpPr>
        <p:sp>
          <p:nvSpPr>
            <p:cNvPr id="35" name="평행 사변형 34"/>
            <p:cNvSpPr/>
            <p:nvPr/>
          </p:nvSpPr>
          <p:spPr>
            <a:xfrm rot="20913801">
              <a:off x="3535420" y="404877"/>
              <a:ext cx="648072" cy="504056"/>
            </a:xfrm>
            <a:prstGeom prst="parallelogram">
              <a:avLst/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707904" y="426072"/>
              <a:ext cx="6480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400" b="1" dirty="0">
                  <a:ln>
                    <a:solidFill>
                      <a:schemeClr val="bg1">
                        <a:alpha val="30000"/>
                      </a:schemeClr>
                    </a:solidFill>
                  </a:ln>
                  <a:solidFill>
                    <a:schemeClr val="bg1"/>
                  </a:solidFill>
                </a:rPr>
                <a:t>3</a:t>
              </a:r>
              <a:endParaRPr lang="ko-KR" altLang="en-US" sz="2400" b="1" dirty="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</a:endParaRPr>
            </a:p>
          </p:txBody>
        </p:sp>
      </p:grpSp>
      <p:sp>
        <p:nvSpPr>
          <p:cNvPr id="34" name="직사각형 33"/>
          <p:cNvSpPr/>
          <p:nvPr/>
        </p:nvSpPr>
        <p:spPr>
          <a:xfrm>
            <a:off x="1076668" y="1228746"/>
            <a:ext cx="75337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반 배정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000100" y="4286262"/>
            <a:ext cx="57084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▶ </a:t>
            </a:r>
            <a:r>
              <a:rPr lang="en-US" altLang="ko-KR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Writing, Grammar, Listening, Reading, Vocabulary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42976" y="2357436"/>
            <a:ext cx="2000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a typeface="나눔바른고딕 UltraLight" panose="020B0603020101020101" pitchFamily="50" charset="-127"/>
              </a:rPr>
              <a:t>Placement</a:t>
            </a:r>
          </a:p>
          <a:p>
            <a:pPr algn="ctr"/>
            <a:r>
              <a:rPr lang="en-US" altLang="ko-KR" sz="20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a typeface="나눔바른고딕 UltraLight" panose="020B0603020101020101" pitchFamily="50" charset="-127"/>
              </a:rPr>
              <a:t>Test</a:t>
            </a:r>
          </a:p>
        </p:txBody>
      </p:sp>
      <p:grpSp>
        <p:nvGrpSpPr>
          <p:cNvPr id="42" name="그룹 41"/>
          <p:cNvGrpSpPr/>
          <p:nvPr/>
        </p:nvGrpSpPr>
        <p:grpSpPr>
          <a:xfrm>
            <a:off x="5500694" y="1500180"/>
            <a:ext cx="2428892" cy="2143140"/>
            <a:chOff x="5857884" y="1714494"/>
            <a:chExt cx="2428892" cy="2143140"/>
          </a:xfrm>
        </p:grpSpPr>
        <p:grpSp>
          <p:nvGrpSpPr>
            <p:cNvPr id="22" name="그룹 21"/>
            <p:cNvGrpSpPr/>
            <p:nvPr/>
          </p:nvGrpSpPr>
          <p:grpSpPr>
            <a:xfrm>
              <a:off x="6072198" y="3357568"/>
              <a:ext cx="2000264" cy="500066"/>
              <a:chOff x="5572132" y="1643057"/>
              <a:chExt cx="2000264" cy="500066"/>
            </a:xfrm>
          </p:grpSpPr>
          <p:pic>
            <p:nvPicPr>
              <p:cNvPr id="1029" name="Picture 5" descr="C:\Users\LG\Desktop\checkbox.png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5572132" y="1643057"/>
                <a:ext cx="2000264" cy="500066"/>
              </a:xfrm>
              <a:prstGeom prst="rect">
                <a:avLst/>
              </a:prstGeom>
              <a:noFill/>
            </p:spPr>
          </p:pic>
          <p:sp>
            <p:nvSpPr>
              <p:cNvPr id="21" name="TextBox 20"/>
              <p:cNvSpPr txBox="1"/>
              <p:nvPr/>
            </p:nvSpPr>
            <p:spPr>
              <a:xfrm>
                <a:off x="5857884" y="1714495"/>
                <a:ext cx="15076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</a:rPr>
                  <a:t>Intermediate</a:t>
                </a:r>
                <a:endParaRPr lang="ko-KR" altLang="en-US" dirty="0"/>
              </a:p>
            </p:txBody>
          </p:sp>
        </p:grpSp>
        <p:grpSp>
          <p:nvGrpSpPr>
            <p:cNvPr id="26" name="그룹 25"/>
            <p:cNvGrpSpPr/>
            <p:nvPr/>
          </p:nvGrpSpPr>
          <p:grpSpPr>
            <a:xfrm>
              <a:off x="5857884" y="2500312"/>
              <a:ext cx="2428892" cy="500066"/>
              <a:chOff x="5643570" y="2500312"/>
              <a:chExt cx="2428892" cy="500066"/>
            </a:xfrm>
          </p:grpSpPr>
          <p:pic>
            <p:nvPicPr>
              <p:cNvPr id="24" name="Picture 5" descr="C:\Users\LG\Desktop\checkbox.png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5643570" y="2500312"/>
                <a:ext cx="2428892" cy="500066"/>
              </a:xfrm>
              <a:prstGeom prst="rect">
                <a:avLst/>
              </a:prstGeom>
              <a:noFill/>
            </p:spPr>
          </p:pic>
          <p:sp>
            <p:nvSpPr>
              <p:cNvPr id="25" name="TextBox 24"/>
              <p:cNvSpPr txBox="1"/>
              <p:nvPr/>
            </p:nvSpPr>
            <p:spPr>
              <a:xfrm>
                <a:off x="5857884" y="2571750"/>
                <a:ext cx="208473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</a:rPr>
                  <a:t>High Intermediate</a:t>
                </a:r>
                <a:endParaRPr lang="ko-KR" altLang="en-US" dirty="0"/>
              </a:p>
            </p:txBody>
          </p:sp>
        </p:grpSp>
        <p:grpSp>
          <p:nvGrpSpPr>
            <p:cNvPr id="31" name="그룹 30"/>
            <p:cNvGrpSpPr/>
            <p:nvPr/>
          </p:nvGrpSpPr>
          <p:grpSpPr>
            <a:xfrm>
              <a:off x="6072198" y="1714494"/>
              <a:ext cx="2000264" cy="500066"/>
              <a:chOff x="5572132" y="1643057"/>
              <a:chExt cx="2000264" cy="500066"/>
            </a:xfrm>
          </p:grpSpPr>
          <p:pic>
            <p:nvPicPr>
              <p:cNvPr id="32" name="Picture 5" descr="C:\Users\LG\Desktop\checkbox.png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5572132" y="1643057"/>
                <a:ext cx="2000264" cy="500066"/>
              </a:xfrm>
              <a:prstGeom prst="rect">
                <a:avLst/>
              </a:prstGeom>
              <a:noFill/>
            </p:spPr>
          </p:pic>
          <p:sp>
            <p:nvSpPr>
              <p:cNvPr id="33" name="TextBox 32"/>
              <p:cNvSpPr txBox="1"/>
              <p:nvPr/>
            </p:nvSpPr>
            <p:spPr>
              <a:xfrm>
                <a:off x="6000760" y="1714494"/>
                <a:ext cx="120930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</a:rPr>
                  <a:t>Advanced</a:t>
                </a:r>
                <a:endParaRPr lang="ko-KR" altLang="en-US" dirty="0"/>
              </a:p>
            </p:txBody>
          </p:sp>
        </p:grpSp>
      </p:grpSp>
      <p:cxnSp>
        <p:nvCxnSpPr>
          <p:cNvPr id="29" name="직선 연결선 28"/>
          <p:cNvCxnSpPr/>
          <p:nvPr/>
        </p:nvCxnSpPr>
        <p:spPr>
          <a:xfrm>
            <a:off x="3000364" y="2571750"/>
            <a:ext cx="2500330" cy="1588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>
            <a:endCxn id="1029" idx="1"/>
          </p:cNvCxnSpPr>
          <p:nvPr/>
        </p:nvCxnSpPr>
        <p:spPr>
          <a:xfrm>
            <a:off x="3000364" y="2714626"/>
            <a:ext cx="2714644" cy="678661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>
            <a:endCxn id="32" idx="1"/>
          </p:cNvCxnSpPr>
          <p:nvPr/>
        </p:nvCxnSpPr>
        <p:spPr>
          <a:xfrm flipV="1">
            <a:off x="3000364" y="1750213"/>
            <a:ext cx="2714644" cy="642943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 rot="10800000">
            <a:off x="1357290" y="4714890"/>
            <a:ext cx="857256" cy="1588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LG\Desktop\Canada Presentation\Certification of Uni. Of Lethbridg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428610"/>
            <a:ext cx="5757870" cy="43543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797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각 삼각형 4"/>
          <p:cNvSpPr/>
          <p:nvPr/>
        </p:nvSpPr>
        <p:spPr>
          <a:xfrm rot="8535878">
            <a:off x="2530078" y="2175538"/>
            <a:ext cx="5541037" cy="2924757"/>
          </a:xfrm>
          <a:prstGeom prst="rtTriangle">
            <a:avLst/>
          </a:prstGeom>
          <a:solidFill>
            <a:srgbClr val="D9D9D9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2178249" y="411509"/>
            <a:ext cx="1241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지역</a:t>
            </a:r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&amp;</a:t>
            </a:r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학교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소개</a:t>
            </a:r>
            <a:endParaRPr lang="en-US" altLang="ko-KR" sz="12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286380" y="0"/>
            <a:ext cx="1173063" cy="45719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3500430" y="214296"/>
            <a:ext cx="1649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EAP</a:t>
            </a:r>
          </a:p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: English for Academic Purposes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28995" y="411510"/>
            <a:ext cx="12416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err="1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Homestay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29840" y="411509"/>
            <a:ext cx="6208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Q&amp;A</a:t>
            </a:r>
          </a:p>
        </p:txBody>
      </p:sp>
      <p:grpSp>
        <p:nvGrpSpPr>
          <p:cNvPr id="2" name="그룹 23"/>
          <p:cNvGrpSpPr/>
          <p:nvPr/>
        </p:nvGrpSpPr>
        <p:grpSpPr>
          <a:xfrm>
            <a:off x="161661" y="214296"/>
            <a:ext cx="1746044" cy="545661"/>
            <a:chOff x="161661" y="214296"/>
            <a:chExt cx="1746044" cy="545661"/>
          </a:xfrm>
        </p:grpSpPr>
        <p:sp>
          <p:nvSpPr>
            <p:cNvPr id="28" name="TextBox 27"/>
            <p:cNvSpPr txBox="1"/>
            <p:nvPr/>
          </p:nvSpPr>
          <p:spPr>
            <a:xfrm>
              <a:off x="161661" y="236737"/>
              <a:ext cx="17460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b="1" dirty="0">
                  <a:solidFill>
                    <a:srgbClr val="FF3300"/>
                  </a:solidFill>
                </a:rPr>
                <a:t>[</a:t>
              </a:r>
              <a:r>
                <a:rPr lang="en-US" altLang="ko-KR" sz="24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 err="1">
                  <a:ln>
                    <a:solidFill>
                      <a:schemeClr val="tx1">
                        <a:alpha val="30000"/>
                      </a:schemeClr>
                    </a:solidFill>
                  </a:ln>
                  <a:solidFill>
                    <a:srgbClr val="FF3300"/>
                  </a:solidFill>
                </a:rPr>
                <a:t>Lethbridge</a:t>
              </a:r>
              <a:r>
                <a:rPr lang="en-US" altLang="ko-KR" sz="16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 </a:t>
              </a:r>
              <a:r>
                <a:rPr lang="en-US" altLang="ko-KR" sz="1600" b="1" dirty="0">
                  <a:solidFill>
                    <a:srgbClr val="FF0000"/>
                  </a:solidFill>
                </a:rPr>
                <a:t> </a:t>
              </a:r>
              <a:r>
                <a:rPr lang="en-US" altLang="ko-KR" sz="2800" b="1" dirty="0">
                  <a:solidFill>
                    <a:srgbClr val="FF0000"/>
                  </a:solidFill>
                </a:rPr>
                <a:t>]</a:t>
              </a:r>
              <a:endParaRPr lang="en-US" altLang="ko-KR" sz="28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42910" y="214296"/>
              <a:ext cx="118705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University of</a:t>
              </a:r>
              <a:endParaRPr lang="ko-KR" altLang="en-US" sz="10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</p:grpSp>
      <p:grpSp>
        <p:nvGrpSpPr>
          <p:cNvPr id="3" name="그룹 17"/>
          <p:cNvGrpSpPr/>
          <p:nvPr/>
        </p:nvGrpSpPr>
        <p:grpSpPr>
          <a:xfrm>
            <a:off x="714348" y="1214428"/>
            <a:ext cx="5021750" cy="504056"/>
            <a:chOff x="1907704" y="2355726"/>
            <a:chExt cx="5021750" cy="504056"/>
          </a:xfrm>
        </p:grpSpPr>
        <p:grpSp>
          <p:nvGrpSpPr>
            <p:cNvPr id="4" name="그룹 29"/>
            <p:cNvGrpSpPr/>
            <p:nvPr/>
          </p:nvGrpSpPr>
          <p:grpSpPr>
            <a:xfrm>
              <a:off x="1907704" y="2355726"/>
              <a:ext cx="820556" cy="504056"/>
              <a:chOff x="3535420" y="404877"/>
              <a:chExt cx="820556" cy="504056"/>
            </a:xfrm>
          </p:grpSpPr>
          <p:sp>
            <p:nvSpPr>
              <p:cNvPr id="27" name="평행 사변형 26"/>
              <p:cNvSpPr/>
              <p:nvPr/>
            </p:nvSpPr>
            <p:spPr>
              <a:xfrm rot="20913801">
                <a:off x="3535420" y="404877"/>
                <a:ext cx="648072" cy="504056"/>
              </a:xfrm>
              <a:prstGeom prst="parallelogram">
                <a:avLst/>
              </a:prstGeom>
              <a:solidFill>
                <a:srgbClr val="FF33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3707904" y="426072"/>
                <a:ext cx="6480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400" b="1" dirty="0">
                    <a:ln>
                      <a:solidFill>
                        <a:schemeClr val="bg1">
                          <a:alpha val="30000"/>
                        </a:schemeClr>
                      </a:solidFill>
                    </a:ln>
                    <a:solidFill>
                      <a:schemeClr val="bg1"/>
                    </a:solidFill>
                  </a:rPr>
                  <a:t>1</a:t>
                </a:r>
                <a:endParaRPr lang="ko-KR" altLang="en-US" sz="2400" b="1" dirty="0">
                  <a:ln>
                    <a:solidFill>
                      <a:schemeClr val="bg1">
                        <a:alpha val="30000"/>
                      </a:schemeClr>
                    </a:solidFill>
                  </a:ln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4" name="직사각형 23"/>
            <p:cNvSpPr/>
            <p:nvPr/>
          </p:nvSpPr>
          <p:spPr>
            <a:xfrm>
              <a:off x="2642018" y="2435536"/>
              <a:ext cx="428743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000" b="1" dirty="0" err="1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홈스테이란</a:t>
              </a:r>
              <a:r>
                <a:rPr lang="en-US" altLang="ko-KR" sz="2000" b="1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?</a:t>
              </a: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285852" y="2071684"/>
            <a:ext cx="1143008" cy="454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    언어</a:t>
            </a:r>
            <a:endParaRPr lang="en-US" altLang="ko-KR" sz="2000" b="1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</p:txBody>
      </p:sp>
      <p:sp>
        <p:nvSpPr>
          <p:cNvPr id="36" name="덧셈 기호 35"/>
          <p:cNvSpPr/>
          <p:nvPr/>
        </p:nvSpPr>
        <p:spPr>
          <a:xfrm>
            <a:off x="2368320" y="2112746"/>
            <a:ext cx="486204" cy="452412"/>
          </a:xfrm>
          <a:prstGeom prst="mathPlus">
            <a:avLst>
              <a:gd name="adj1" fmla="val 10888"/>
            </a:avLst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모서리가 둥근 직사각형 36"/>
          <p:cNvSpPr/>
          <p:nvPr/>
        </p:nvSpPr>
        <p:spPr>
          <a:xfrm>
            <a:off x="2944384" y="2097565"/>
            <a:ext cx="1158160" cy="461665"/>
          </a:xfrm>
          <a:prstGeom prst="roundRect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8" name="그룹 37"/>
          <p:cNvGrpSpPr/>
          <p:nvPr/>
        </p:nvGrpSpPr>
        <p:grpSpPr>
          <a:xfrm>
            <a:off x="1643042" y="3149471"/>
            <a:ext cx="6318101" cy="1075194"/>
            <a:chOff x="1357290" y="1863587"/>
            <a:chExt cx="6318101" cy="1075194"/>
          </a:xfrm>
        </p:grpSpPr>
        <p:grpSp>
          <p:nvGrpSpPr>
            <p:cNvPr id="39" name="그룹 31"/>
            <p:cNvGrpSpPr/>
            <p:nvPr/>
          </p:nvGrpSpPr>
          <p:grpSpPr>
            <a:xfrm>
              <a:off x="1357290" y="2071684"/>
              <a:ext cx="1713939" cy="867097"/>
              <a:chOff x="949849" y="1883401"/>
              <a:chExt cx="1713939" cy="867097"/>
            </a:xfrm>
          </p:grpSpPr>
          <p:sp>
            <p:nvSpPr>
              <p:cNvPr id="41" name="평행 사변형 40"/>
              <p:cNvSpPr/>
              <p:nvPr/>
            </p:nvSpPr>
            <p:spPr>
              <a:xfrm rot="20818634">
                <a:off x="949849" y="1883401"/>
                <a:ext cx="1626783" cy="657532"/>
              </a:xfrm>
              <a:prstGeom prst="parallelogram">
                <a:avLst/>
              </a:prstGeom>
              <a:solidFill>
                <a:srgbClr val="FF33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2" name="직선 연결선 41"/>
              <p:cNvCxnSpPr/>
              <p:nvPr/>
            </p:nvCxnSpPr>
            <p:spPr>
              <a:xfrm flipV="1">
                <a:off x="1043608" y="2427734"/>
                <a:ext cx="1404000" cy="322764"/>
              </a:xfrm>
              <a:prstGeom prst="line">
                <a:avLst/>
              </a:prstGeom>
              <a:ln w="28575" cap="sq">
                <a:solidFill>
                  <a:srgbClr val="FF33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직사각형 42"/>
              <p:cNvSpPr/>
              <p:nvPr/>
            </p:nvSpPr>
            <p:spPr>
              <a:xfrm>
                <a:off x="971600" y="2067694"/>
                <a:ext cx="1692188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ts val="1200"/>
                  </a:lnSpc>
                </a:pPr>
                <a:r>
                  <a:rPr lang="en-US" altLang="ko-KR" sz="1600" b="1" dirty="0">
                    <a:ln>
                      <a:solidFill>
                        <a:schemeClr val="bg1">
                          <a:alpha val="30000"/>
                        </a:schemeClr>
                      </a:solidFill>
                    </a:ln>
                    <a:solidFill>
                      <a:schemeClr val="bg1"/>
                    </a:solidFill>
                  </a:rPr>
                  <a:t>Positive Effect</a:t>
                </a:r>
                <a:r>
                  <a:rPr lang="ko-KR" altLang="en-US" sz="1600" b="1" dirty="0">
                    <a:ln>
                      <a:solidFill>
                        <a:schemeClr val="bg1">
                          <a:alpha val="30000"/>
                        </a:schemeClr>
                      </a:solidFill>
                    </a:ln>
                    <a:solidFill>
                      <a:schemeClr val="bg1"/>
                    </a:solidFill>
                  </a:rPr>
                  <a:t>            </a:t>
                </a:r>
                <a:endParaRPr lang="en-US" altLang="ko-KR" sz="1600" b="1" dirty="0">
                  <a:ln>
                    <a:solidFill>
                      <a:schemeClr val="bg1">
                        <a:alpha val="30000"/>
                      </a:schemeClr>
                    </a:solidFill>
                  </a:ln>
                  <a:solidFill>
                    <a:schemeClr val="bg1"/>
                  </a:solidFill>
                </a:endParaRPr>
              </a:p>
              <a:p>
                <a:pPr>
                  <a:lnSpc>
                    <a:spcPts val="1200"/>
                  </a:lnSpc>
                </a:pPr>
                <a:r>
                  <a:rPr lang="en-US" altLang="ko-KR" sz="1600" b="1" dirty="0">
                    <a:ln>
                      <a:solidFill>
                        <a:schemeClr val="bg1">
                          <a:alpha val="30000"/>
                        </a:schemeClr>
                      </a:solidFill>
                    </a:ln>
                    <a:solidFill>
                      <a:schemeClr val="bg1"/>
                    </a:solidFill>
                  </a:rPr>
                  <a:t>       </a:t>
                </a:r>
                <a:r>
                  <a:rPr lang="en-US" altLang="ko-KR" sz="1200" b="1" dirty="0">
                    <a:ln>
                      <a:solidFill>
                        <a:schemeClr val="bg1">
                          <a:alpha val="30000"/>
                        </a:schemeClr>
                      </a:solidFill>
                    </a:ln>
                    <a:solidFill>
                      <a:schemeClr val="bg1"/>
                    </a:solidFill>
                  </a:rPr>
                  <a:t>for students</a:t>
                </a:r>
              </a:p>
            </p:txBody>
          </p:sp>
        </p:grpSp>
        <p:sp>
          <p:nvSpPr>
            <p:cNvPr id="40" name="TextBox 39"/>
            <p:cNvSpPr txBox="1"/>
            <p:nvPr/>
          </p:nvSpPr>
          <p:spPr>
            <a:xfrm>
              <a:off x="3498927" y="1863587"/>
              <a:ext cx="4176464" cy="7721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200000"/>
                </a:lnSpc>
                <a:buClr>
                  <a:srgbClr val="FF3300"/>
                </a:buClr>
                <a:buFont typeface="Wingdings" panose="05000000000000000000" pitchFamily="2" charset="2"/>
                <a:buChar char="ü"/>
              </a:pPr>
              <a:r>
                <a:rPr lang="ko-KR" altLang="en-US" sz="1200" dirty="0">
                  <a:ln>
                    <a:solidFill>
                      <a:srgbClr val="FF3300">
                        <a:alpha val="30000"/>
                      </a:srgbClr>
                    </a:solidFill>
                  </a:ln>
                </a:rPr>
                <a:t> </a:t>
              </a:r>
              <a:r>
                <a:rPr lang="ko-KR" altLang="en-US" sz="12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가족</a:t>
              </a:r>
              <a:r>
                <a:rPr lang="en-US" altLang="ko-KR" sz="12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, </a:t>
              </a:r>
              <a:r>
                <a:rPr lang="ko-KR" altLang="en-US" sz="12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선생님</a:t>
              </a:r>
              <a:r>
                <a:rPr lang="en-US" altLang="ko-KR" sz="12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, </a:t>
              </a:r>
              <a:r>
                <a:rPr lang="ko-KR" altLang="en-US" sz="12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친구</a:t>
              </a:r>
              <a:endParaRPr lang="en-US" altLang="ko-KR" sz="12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  <a:p>
              <a:pPr marL="285750" indent="-285750">
                <a:lnSpc>
                  <a:spcPct val="200000"/>
                </a:lnSpc>
                <a:buClr>
                  <a:srgbClr val="FF3300"/>
                </a:buClr>
                <a:buFont typeface="Wingdings" panose="05000000000000000000" pitchFamily="2" charset="2"/>
                <a:buChar char="ü"/>
              </a:pPr>
              <a:r>
                <a:rPr lang="en-US" altLang="ko-KR" sz="12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 </a:t>
              </a:r>
              <a:r>
                <a:rPr lang="ko-KR" altLang="en-US" sz="1200" dirty="0" err="1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배려심</a:t>
              </a:r>
              <a:endParaRPr lang="en-US" altLang="ko-KR" sz="12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</p:grpSp>
      <p:sp>
        <p:nvSpPr>
          <p:cNvPr id="26" name="직사각형 25"/>
          <p:cNvSpPr/>
          <p:nvPr/>
        </p:nvSpPr>
        <p:spPr>
          <a:xfrm>
            <a:off x="3214678" y="2143122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문화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8009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2178249" y="411509"/>
            <a:ext cx="1241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지역</a:t>
            </a:r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&amp;</a:t>
            </a:r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학교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소개</a:t>
            </a:r>
            <a:endParaRPr lang="en-US" altLang="ko-KR" sz="12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286380" y="0"/>
            <a:ext cx="1173063" cy="45719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3500430" y="214296"/>
            <a:ext cx="1649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EAP</a:t>
            </a:r>
          </a:p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: English for Academic Purposes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28995" y="411510"/>
            <a:ext cx="12416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err="1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Homestay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29840" y="411509"/>
            <a:ext cx="6208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Q&amp;A</a:t>
            </a:r>
          </a:p>
        </p:txBody>
      </p:sp>
      <p:grpSp>
        <p:nvGrpSpPr>
          <p:cNvPr id="2" name="그룹 23"/>
          <p:cNvGrpSpPr/>
          <p:nvPr/>
        </p:nvGrpSpPr>
        <p:grpSpPr>
          <a:xfrm>
            <a:off x="161661" y="214296"/>
            <a:ext cx="1746044" cy="545661"/>
            <a:chOff x="161661" y="214296"/>
            <a:chExt cx="1746044" cy="545661"/>
          </a:xfrm>
        </p:grpSpPr>
        <p:sp>
          <p:nvSpPr>
            <p:cNvPr id="28" name="TextBox 27"/>
            <p:cNvSpPr txBox="1"/>
            <p:nvPr/>
          </p:nvSpPr>
          <p:spPr>
            <a:xfrm>
              <a:off x="161661" y="236737"/>
              <a:ext cx="17460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b="1" dirty="0">
                  <a:solidFill>
                    <a:srgbClr val="FF3300"/>
                  </a:solidFill>
                </a:rPr>
                <a:t>[</a:t>
              </a:r>
              <a:r>
                <a:rPr lang="en-US" altLang="ko-KR" sz="24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 err="1">
                  <a:ln>
                    <a:solidFill>
                      <a:schemeClr val="tx1">
                        <a:alpha val="30000"/>
                      </a:schemeClr>
                    </a:solidFill>
                  </a:ln>
                  <a:solidFill>
                    <a:srgbClr val="FF3300"/>
                  </a:solidFill>
                </a:rPr>
                <a:t>Lethbridge</a:t>
              </a:r>
              <a:r>
                <a:rPr lang="en-US" altLang="ko-KR" sz="16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 </a:t>
              </a:r>
              <a:r>
                <a:rPr lang="en-US" altLang="ko-KR" sz="1600" b="1" dirty="0">
                  <a:solidFill>
                    <a:srgbClr val="FF0000"/>
                  </a:solidFill>
                </a:rPr>
                <a:t> </a:t>
              </a:r>
              <a:r>
                <a:rPr lang="en-US" altLang="ko-KR" sz="2800" b="1" dirty="0">
                  <a:solidFill>
                    <a:srgbClr val="FF0000"/>
                  </a:solidFill>
                </a:rPr>
                <a:t>]</a:t>
              </a:r>
              <a:endParaRPr lang="en-US" altLang="ko-KR" sz="28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42910" y="214296"/>
              <a:ext cx="118705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University of</a:t>
              </a:r>
              <a:endParaRPr lang="ko-KR" altLang="en-US" sz="10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</p:grpSp>
      <p:sp>
        <p:nvSpPr>
          <p:cNvPr id="3" name="타원 2"/>
          <p:cNvSpPr/>
          <p:nvPr/>
        </p:nvSpPr>
        <p:spPr>
          <a:xfrm>
            <a:off x="3851920" y="1923678"/>
            <a:ext cx="1512168" cy="144016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923928" y="249974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다양한 경험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67" y="1005005"/>
            <a:ext cx="2278420" cy="1708044"/>
          </a:xfrm>
          <a:prstGeom prst="rect">
            <a:avLst/>
          </a:prstGeom>
        </p:spPr>
      </p:pic>
      <p:cxnSp>
        <p:nvCxnSpPr>
          <p:cNvPr id="8" name="연결선: 꺾임 7"/>
          <p:cNvCxnSpPr>
            <a:cxnSpLocks/>
            <a:stCxn id="3" idx="2"/>
          </p:cNvCxnSpPr>
          <p:nvPr/>
        </p:nvCxnSpPr>
        <p:spPr>
          <a:xfrm rot="10800000">
            <a:off x="2883788" y="1936226"/>
            <a:ext cx="968133" cy="707533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06301" y="2763543"/>
            <a:ext cx="1477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/>
              <a:t>할로윈 파티</a:t>
            </a:r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873174"/>
            <a:ext cx="1928813" cy="2571751"/>
          </a:xfrm>
          <a:prstGeom prst="rect">
            <a:avLst/>
          </a:prstGeom>
        </p:spPr>
      </p:pic>
      <p:cxnSp>
        <p:nvCxnSpPr>
          <p:cNvPr id="60" name="연결선: 꺾임 59"/>
          <p:cNvCxnSpPr>
            <a:cxnSpLocks/>
            <a:stCxn id="4" idx="3"/>
          </p:cNvCxnSpPr>
          <p:nvPr/>
        </p:nvCxnSpPr>
        <p:spPr>
          <a:xfrm flipV="1">
            <a:off x="5364088" y="2159050"/>
            <a:ext cx="1224136" cy="52535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6588224" y="3579862"/>
            <a:ext cx="19288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크리스마스 트리</a:t>
            </a:r>
          </a:p>
        </p:txBody>
      </p:sp>
      <p:cxnSp>
        <p:nvCxnSpPr>
          <p:cNvPr id="62" name="연결선: 꺾임 61"/>
          <p:cNvCxnSpPr>
            <a:cxnSpLocks/>
            <a:stCxn id="3" idx="4"/>
          </p:cNvCxnSpPr>
          <p:nvPr/>
        </p:nvCxnSpPr>
        <p:spPr>
          <a:xfrm rot="5400000">
            <a:off x="3617893" y="3309833"/>
            <a:ext cx="936106" cy="1044116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1034683" y="3867894"/>
            <a:ext cx="2333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가족들과 여행</a:t>
            </a:r>
          </a:p>
        </p:txBody>
      </p:sp>
    </p:spTree>
    <p:extLst>
      <p:ext uri="{BB962C8B-B14F-4D97-AF65-F5344CB8AC3E}">
        <p14:creationId xmlns:p14="http://schemas.microsoft.com/office/powerpoint/2010/main" val="178009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2178249" y="411509"/>
            <a:ext cx="1241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지역</a:t>
            </a:r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&amp;</a:t>
            </a:r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학교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소개</a:t>
            </a:r>
            <a:endParaRPr lang="en-US" altLang="ko-KR" sz="12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286380" y="0"/>
            <a:ext cx="1173063" cy="45719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3500430" y="214296"/>
            <a:ext cx="1649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EAP</a:t>
            </a:r>
          </a:p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: English for Academic Purposes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28995" y="411510"/>
            <a:ext cx="12416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err="1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Homestay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29840" y="411509"/>
            <a:ext cx="6208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Q&amp;A</a:t>
            </a:r>
          </a:p>
        </p:txBody>
      </p:sp>
      <p:grpSp>
        <p:nvGrpSpPr>
          <p:cNvPr id="2" name="그룹 23"/>
          <p:cNvGrpSpPr/>
          <p:nvPr/>
        </p:nvGrpSpPr>
        <p:grpSpPr>
          <a:xfrm>
            <a:off x="161661" y="214296"/>
            <a:ext cx="1746044" cy="545661"/>
            <a:chOff x="161661" y="214296"/>
            <a:chExt cx="1746044" cy="545661"/>
          </a:xfrm>
        </p:grpSpPr>
        <p:sp>
          <p:nvSpPr>
            <p:cNvPr id="28" name="TextBox 27"/>
            <p:cNvSpPr txBox="1"/>
            <p:nvPr/>
          </p:nvSpPr>
          <p:spPr>
            <a:xfrm>
              <a:off x="161661" y="236737"/>
              <a:ext cx="17460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b="1" dirty="0">
                  <a:solidFill>
                    <a:srgbClr val="FF3300"/>
                  </a:solidFill>
                </a:rPr>
                <a:t>[</a:t>
              </a:r>
              <a:r>
                <a:rPr lang="en-US" altLang="ko-KR" sz="24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 err="1">
                  <a:ln>
                    <a:solidFill>
                      <a:schemeClr val="tx1">
                        <a:alpha val="30000"/>
                      </a:schemeClr>
                    </a:solidFill>
                  </a:ln>
                  <a:solidFill>
                    <a:srgbClr val="FF3300"/>
                  </a:solidFill>
                </a:rPr>
                <a:t>Lethbridge</a:t>
              </a:r>
              <a:r>
                <a:rPr lang="en-US" altLang="ko-KR" sz="16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 </a:t>
              </a:r>
              <a:r>
                <a:rPr lang="en-US" altLang="ko-KR" sz="1600" b="1" dirty="0">
                  <a:solidFill>
                    <a:srgbClr val="FF0000"/>
                  </a:solidFill>
                </a:rPr>
                <a:t> </a:t>
              </a:r>
              <a:r>
                <a:rPr lang="en-US" altLang="ko-KR" sz="2800" b="1" dirty="0">
                  <a:solidFill>
                    <a:srgbClr val="FF0000"/>
                  </a:solidFill>
                </a:rPr>
                <a:t>]</a:t>
              </a:r>
              <a:endParaRPr lang="en-US" altLang="ko-KR" sz="28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42910" y="214296"/>
              <a:ext cx="118705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University of</a:t>
              </a:r>
              <a:endParaRPr lang="ko-KR" altLang="en-US" sz="10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</p:grpSp>
      <p:grpSp>
        <p:nvGrpSpPr>
          <p:cNvPr id="3" name="그룹 17"/>
          <p:cNvGrpSpPr/>
          <p:nvPr/>
        </p:nvGrpSpPr>
        <p:grpSpPr>
          <a:xfrm>
            <a:off x="714348" y="1214428"/>
            <a:ext cx="5021750" cy="504056"/>
            <a:chOff x="1907704" y="2355726"/>
            <a:chExt cx="5021750" cy="504056"/>
          </a:xfrm>
        </p:grpSpPr>
        <p:grpSp>
          <p:nvGrpSpPr>
            <p:cNvPr id="4" name="그룹 29"/>
            <p:cNvGrpSpPr/>
            <p:nvPr/>
          </p:nvGrpSpPr>
          <p:grpSpPr>
            <a:xfrm>
              <a:off x="1907704" y="2355726"/>
              <a:ext cx="820556" cy="504056"/>
              <a:chOff x="3535420" y="404877"/>
              <a:chExt cx="820556" cy="504056"/>
            </a:xfrm>
          </p:grpSpPr>
          <p:sp>
            <p:nvSpPr>
              <p:cNvPr id="27" name="평행 사변형 26"/>
              <p:cNvSpPr/>
              <p:nvPr/>
            </p:nvSpPr>
            <p:spPr>
              <a:xfrm rot="20913801">
                <a:off x="3535420" y="404877"/>
                <a:ext cx="648072" cy="504056"/>
              </a:xfrm>
              <a:prstGeom prst="parallelogram">
                <a:avLst/>
              </a:prstGeom>
              <a:solidFill>
                <a:srgbClr val="FF33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3707904" y="426072"/>
                <a:ext cx="6480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400" b="1" dirty="0">
                    <a:ln>
                      <a:solidFill>
                        <a:schemeClr val="bg1">
                          <a:alpha val="30000"/>
                        </a:schemeClr>
                      </a:solidFill>
                    </a:ln>
                    <a:solidFill>
                      <a:schemeClr val="bg1"/>
                    </a:solidFill>
                  </a:rPr>
                  <a:t>2</a:t>
                </a:r>
                <a:endParaRPr lang="ko-KR" altLang="en-US" sz="2400" b="1" dirty="0">
                  <a:ln>
                    <a:solidFill>
                      <a:schemeClr val="bg1">
                        <a:alpha val="30000"/>
                      </a:schemeClr>
                    </a:solidFill>
                  </a:ln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4" name="직사각형 23"/>
            <p:cNvSpPr/>
            <p:nvPr/>
          </p:nvSpPr>
          <p:spPr>
            <a:xfrm>
              <a:off x="2642018" y="2435536"/>
              <a:ext cx="428743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000" b="1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함께하는 시간 활용</a:t>
              </a:r>
              <a:endPara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214414" y="1928808"/>
            <a:ext cx="1964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[ </a:t>
            </a:r>
            <a:r>
              <a:rPr lang="ko-KR" altLang="en-US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평일 </a:t>
            </a:r>
            <a:r>
              <a:rPr lang="en-US" altLang="ko-KR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]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785786" y="2857502"/>
            <a:ext cx="7786742" cy="57150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/>
              <a:t>  아침                     </a:t>
            </a:r>
            <a:r>
              <a:rPr lang="ko-KR" altLang="en-US" sz="1600" b="1" dirty="0">
                <a:solidFill>
                  <a:schemeClr val="tx1"/>
                </a:solidFill>
              </a:rPr>
              <a:t>아</a:t>
            </a:r>
            <a:endParaRPr lang="en-US" altLang="ko-KR" sz="1600" b="1" dirty="0">
              <a:solidFill>
                <a:schemeClr val="tx1"/>
              </a:solidFill>
            </a:endParaRPr>
          </a:p>
          <a:p>
            <a:r>
              <a:rPr lang="ko-KR" altLang="en-US" sz="1600" b="1" dirty="0">
                <a:solidFill>
                  <a:schemeClr val="tx1"/>
                </a:solidFill>
              </a:rPr>
              <a:t>                             침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3214678" y="2857502"/>
            <a:ext cx="3071834" cy="5715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</a:rPr>
              <a:t>학교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2910" y="2428874"/>
            <a:ext cx="8215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Clr>
                <a:srgbClr val="FF3300"/>
              </a:buClr>
            </a:pPr>
            <a:r>
              <a:rPr lang="ko-KR" altLang="en-US" sz="12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 </a:t>
            </a:r>
            <a:r>
              <a:rPr lang="en-US" altLang="ko-KR" sz="12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0    1    2    3    4    5    6    7    8    9    10    11    12   13   14   15   16   17   18   19   20   21   22   23   24</a:t>
            </a:r>
          </a:p>
        </p:txBody>
      </p:sp>
      <p:sp>
        <p:nvSpPr>
          <p:cNvPr id="32" name="직사각형 31"/>
          <p:cNvSpPr/>
          <p:nvPr/>
        </p:nvSpPr>
        <p:spPr>
          <a:xfrm>
            <a:off x="785786" y="2857502"/>
            <a:ext cx="2071702" cy="5715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</a:rPr>
              <a:t>잠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7643834" y="2857502"/>
            <a:ext cx="928694" cy="5715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</a:rPr>
              <a:t>개인</a:t>
            </a:r>
            <a:endParaRPr lang="en-US" altLang="ko-KR" sz="1600" b="1" dirty="0">
              <a:solidFill>
                <a:schemeClr val="tx1"/>
              </a:solidFill>
            </a:endParaRPr>
          </a:p>
          <a:p>
            <a:pPr algn="ctr"/>
            <a:r>
              <a:rPr lang="ko-KR" altLang="en-US" sz="1600" b="1" dirty="0">
                <a:solidFill>
                  <a:schemeClr val="tx1"/>
                </a:solidFill>
              </a:rPr>
              <a:t>시간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6286512" y="2857502"/>
            <a:ext cx="1357322" cy="57150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</a:rPr>
              <a:t>저녁 시간</a:t>
            </a:r>
            <a:endParaRPr lang="en-US" altLang="ko-KR" sz="1600" b="1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2857488" y="2857502"/>
            <a:ext cx="357190" cy="571504"/>
          </a:xfrm>
          <a:prstGeom prst="rect">
            <a:avLst/>
          </a:prstGeom>
          <a:noFill/>
          <a:ln w="3810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6286512" y="2857502"/>
            <a:ext cx="1357322" cy="571504"/>
          </a:xfrm>
          <a:prstGeom prst="rect">
            <a:avLst/>
          </a:prstGeom>
          <a:noFill/>
          <a:ln w="3810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5786446" y="2643188"/>
            <a:ext cx="65685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54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154" y="1083267"/>
            <a:ext cx="2130678" cy="2840903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826" y="1078810"/>
            <a:ext cx="2134020" cy="284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09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4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2178249" y="411509"/>
            <a:ext cx="1241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지역</a:t>
            </a:r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&amp;</a:t>
            </a:r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학교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소개</a:t>
            </a:r>
            <a:endParaRPr lang="en-US" altLang="ko-KR" sz="12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286380" y="0"/>
            <a:ext cx="1173063" cy="45719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3500430" y="214296"/>
            <a:ext cx="1649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EAP</a:t>
            </a:r>
          </a:p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: English for Academic Purposes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28995" y="411510"/>
            <a:ext cx="12416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err="1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Homestay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29840" y="411509"/>
            <a:ext cx="6208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Q&amp;A</a:t>
            </a:r>
          </a:p>
        </p:txBody>
      </p:sp>
      <p:grpSp>
        <p:nvGrpSpPr>
          <p:cNvPr id="2" name="그룹 23"/>
          <p:cNvGrpSpPr/>
          <p:nvPr/>
        </p:nvGrpSpPr>
        <p:grpSpPr>
          <a:xfrm>
            <a:off x="161661" y="214296"/>
            <a:ext cx="1746044" cy="545661"/>
            <a:chOff x="161661" y="214296"/>
            <a:chExt cx="1746044" cy="545661"/>
          </a:xfrm>
        </p:grpSpPr>
        <p:sp>
          <p:nvSpPr>
            <p:cNvPr id="28" name="TextBox 27"/>
            <p:cNvSpPr txBox="1"/>
            <p:nvPr/>
          </p:nvSpPr>
          <p:spPr>
            <a:xfrm>
              <a:off x="161661" y="236737"/>
              <a:ext cx="17460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b="1" dirty="0">
                  <a:solidFill>
                    <a:srgbClr val="FF3300"/>
                  </a:solidFill>
                </a:rPr>
                <a:t>[</a:t>
              </a:r>
              <a:r>
                <a:rPr lang="en-US" altLang="ko-KR" sz="24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 err="1">
                  <a:ln>
                    <a:solidFill>
                      <a:schemeClr val="tx1">
                        <a:alpha val="30000"/>
                      </a:schemeClr>
                    </a:solidFill>
                  </a:ln>
                  <a:solidFill>
                    <a:srgbClr val="FF3300"/>
                  </a:solidFill>
                </a:rPr>
                <a:t>Lethbridge</a:t>
              </a:r>
              <a:r>
                <a:rPr lang="en-US" altLang="ko-KR" sz="16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 </a:t>
              </a:r>
              <a:r>
                <a:rPr lang="en-US" altLang="ko-KR" sz="1600" b="1" dirty="0">
                  <a:solidFill>
                    <a:srgbClr val="FF0000"/>
                  </a:solidFill>
                </a:rPr>
                <a:t> </a:t>
              </a:r>
              <a:r>
                <a:rPr lang="en-US" altLang="ko-KR" sz="2800" b="1" dirty="0">
                  <a:solidFill>
                    <a:srgbClr val="FF0000"/>
                  </a:solidFill>
                </a:rPr>
                <a:t>]</a:t>
              </a:r>
              <a:endParaRPr lang="en-US" altLang="ko-KR" sz="28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42910" y="214296"/>
              <a:ext cx="118705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University of</a:t>
              </a:r>
              <a:endParaRPr lang="ko-KR" altLang="en-US" sz="10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</p:grpSp>
      <p:grpSp>
        <p:nvGrpSpPr>
          <p:cNvPr id="3" name="그룹 17"/>
          <p:cNvGrpSpPr/>
          <p:nvPr/>
        </p:nvGrpSpPr>
        <p:grpSpPr>
          <a:xfrm>
            <a:off x="714348" y="1214428"/>
            <a:ext cx="5021750" cy="504056"/>
            <a:chOff x="1907704" y="2355726"/>
            <a:chExt cx="5021750" cy="504056"/>
          </a:xfrm>
        </p:grpSpPr>
        <p:grpSp>
          <p:nvGrpSpPr>
            <p:cNvPr id="4" name="그룹 29"/>
            <p:cNvGrpSpPr/>
            <p:nvPr/>
          </p:nvGrpSpPr>
          <p:grpSpPr>
            <a:xfrm>
              <a:off x="1907704" y="2355726"/>
              <a:ext cx="820556" cy="504056"/>
              <a:chOff x="3535420" y="404877"/>
              <a:chExt cx="820556" cy="504056"/>
            </a:xfrm>
          </p:grpSpPr>
          <p:sp>
            <p:nvSpPr>
              <p:cNvPr id="27" name="평행 사변형 26"/>
              <p:cNvSpPr/>
              <p:nvPr/>
            </p:nvSpPr>
            <p:spPr>
              <a:xfrm rot="20913801">
                <a:off x="3535420" y="404877"/>
                <a:ext cx="648072" cy="504056"/>
              </a:xfrm>
              <a:prstGeom prst="parallelogram">
                <a:avLst/>
              </a:prstGeom>
              <a:solidFill>
                <a:srgbClr val="FF33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3707904" y="426072"/>
                <a:ext cx="6480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400" b="1" dirty="0">
                    <a:ln>
                      <a:solidFill>
                        <a:schemeClr val="bg1">
                          <a:alpha val="30000"/>
                        </a:schemeClr>
                      </a:solidFill>
                    </a:ln>
                    <a:solidFill>
                      <a:schemeClr val="bg1"/>
                    </a:solidFill>
                  </a:rPr>
                  <a:t>3</a:t>
                </a:r>
                <a:endParaRPr lang="ko-KR" altLang="en-US" sz="2400" b="1" dirty="0">
                  <a:ln>
                    <a:solidFill>
                      <a:schemeClr val="bg1">
                        <a:alpha val="30000"/>
                      </a:schemeClr>
                    </a:solidFill>
                  </a:ln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4" name="직사각형 23"/>
            <p:cNvSpPr/>
            <p:nvPr/>
          </p:nvSpPr>
          <p:spPr>
            <a:xfrm>
              <a:off x="2642018" y="2435536"/>
              <a:ext cx="428743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000" b="1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메모하기</a:t>
              </a:r>
              <a:endPara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</p:grpSp>
      <p:pic>
        <p:nvPicPr>
          <p:cNvPr id="2051" name="Picture 3" descr="C:\Users\LG\Desktop\메모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1071552"/>
            <a:ext cx="2143140" cy="3810027"/>
          </a:xfrm>
          <a:prstGeom prst="rect">
            <a:avLst/>
          </a:prstGeom>
          <a:noFill/>
        </p:spPr>
      </p:pic>
      <p:pic>
        <p:nvPicPr>
          <p:cNvPr id="6" name="Picture 3" descr="C:\Users\LG\Desktop\Canada Presentation\발표때 쓸 사진들\20150914_1817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2285998"/>
            <a:ext cx="3262335" cy="1835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8009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2178249" y="411509"/>
            <a:ext cx="1241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지역</a:t>
            </a:r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&amp;</a:t>
            </a:r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학교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r>
              <a:rPr lang="ko-KR" altLang="en-US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소개</a:t>
            </a:r>
            <a:endParaRPr lang="en-US" altLang="ko-KR" sz="12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786578" y="0"/>
            <a:ext cx="1173063" cy="45719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3500430" y="214296"/>
            <a:ext cx="1649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EAP</a:t>
            </a:r>
          </a:p>
          <a:p>
            <a:pPr algn="ctr"/>
            <a:r>
              <a:rPr lang="en-US" altLang="ko-KR" sz="1200" dirty="0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: English for Academic Purposes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28995" y="411510"/>
            <a:ext cx="12416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err="1">
                <a:ln>
                  <a:solidFill>
                    <a:schemeClr val="bg1">
                      <a:lumMod val="65000"/>
                      <a:alpha val="30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</a:rPr>
              <a:t>Homestay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29840" y="411509"/>
            <a:ext cx="6208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Q&amp;A</a:t>
            </a:r>
            <a:endParaRPr lang="en-US" altLang="ko-KR" sz="1200" dirty="0">
              <a:ln>
                <a:solidFill>
                  <a:schemeClr val="bg1">
                    <a:lumMod val="65000"/>
                    <a:alpha val="30000"/>
                  </a:schemeClr>
                </a:solidFill>
              </a:ln>
              <a:solidFill>
                <a:schemeClr val="bg1">
                  <a:lumMod val="65000"/>
                </a:schemeClr>
              </a:solidFill>
            </a:endParaRPr>
          </a:p>
        </p:txBody>
      </p:sp>
      <p:grpSp>
        <p:nvGrpSpPr>
          <p:cNvPr id="2" name="그룹 23"/>
          <p:cNvGrpSpPr/>
          <p:nvPr/>
        </p:nvGrpSpPr>
        <p:grpSpPr>
          <a:xfrm>
            <a:off x="161661" y="214296"/>
            <a:ext cx="1746044" cy="545661"/>
            <a:chOff x="161661" y="214296"/>
            <a:chExt cx="1746044" cy="545661"/>
          </a:xfrm>
        </p:grpSpPr>
        <p:sp>
          <p:nvSpPr>
            <p:cNvPr id="28" name="TextBox 27"/>
            <p:cNvSpPr txBox="1"/>
            <p:nvPr/>
          </p:nvSpPr>
          <p:spPr>
            <a:xfrm>
              <a:off x="161661" y="236737"/>
              <a:ext cx="17460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b="1" dirty="0">
                  <a:solidFill>
                    <a:srgbClr val="FF3300"/>
                  </a:solidFill>
                </a:rPr>
                <a:t>[</a:t>
              </a:r>
              <a:r>
                <a:rPr lang="en-US" altLang="ko-KR" sz="24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>
                  <a:solidFill>
                    <a:srgbClr val="FF3300"/>
                  </a:solidFill>
                </a:rPr>
                <a:t> </a:t>
              </a:r>
              <a:r>
                <a:rPr lang="en-US" altLang="ko-KR" sz="1600" b="1" dirty="0" err="1">
                  <a:ln>
                    <a:solidFill>
                      <a:schemeClr val="tx1">
                        <a:alpha val="30000"/>
                      </a:schemeClr>
                    </a:solidFill>
                  </a:ln>
                  <a:solidFill>
                    <a:srgbClr val="FF3300"/>
                  </a:solidFill>
                </a:rPr>
                <a:t>Lethbridge</a:t>
              </a:r>
              <a:r>
                <a:rPr lang="en-US" altLang="ko-KR" sz="16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 </a:t>
              </a:r>
              <a:r>
                <a:rPr lang="en-US" altLang="ko-KR" sz="1600" b="1" dirty="0">
                  <a:solidFill>
                    <a:srgbClr val="FF0000"/>
                  </a:solidFill>
                </a:rPr>
                <a:t> </a:t>
              </a:r>
              <a:r>
                <a:rPr lang="en-US" altLang="ko-KR" sz="2800" b="1" dirty="0">
                  <a:solidFill>
                    <a:srgbClr val="FF0000"/>
                  </a:solidFill>
                </a:rPr>
                <a:t>]</a:t>
              </a:r>
              <a:endParaRPr lang="en-US" altLang="ko-KR" sz="28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42910" y="214296"/>
              <a:ext cx="118705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</a:rPr>
                <a:t>University of</a:t>
              </a:r>
              <a:endParaRPr lang="ko-KR" altLang="en-US" sz="1000" dirty="0">
                <a:ln>
                  <a:solidFill>
                    <a:schemeClr val="tx1">
                      <a:alpha val="30000"/>
                    </a:schemeClr>
                  </a:solidFill>
                </a:ln>
              </a:endParaRPr>
            </a:p>
          </p:txBody>
        </p:sp>
      </p:grpSp>
      <p:sp>
        <p:nvSpPr>
          <p:cNvPr id="18" name="제목 1"/>
          <p:cNvSpPr txBox="1">
            <a:spLocks/>
          </p:cNvSpPr>
          <p:nvPr/>
        </p:nvSpPr>
        <p:spPr>
          <a:xfrm>
            <a:off x="642910" y="2000246"/>
            <a:ext cx="7772400" cy="1102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4800" b="1" dirty="0">
                <a:solidFill>
                  <a:srgbClr val="FF3300"/>
                </a:solidFill>
              </a:rPr>
              <a:t>[</a:t>
            </a:r>
            <a:r>
              <a:rPr lang="en-US" altLang="ko-KR" sz="3600" b="1" dirty="0"/>
              <a:t>  </a:t>
            </a:r>
            <a:r>
              <a:rPr lang="en-US" altLang="ko-KR" sz="3200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Q&amp;A</a:t>
            </a:r>
            <a:r>
              <a:rPr lang="ko-KR" altLang="en-US" sz="32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  </a:t>
            </a:r>
            <a:r>
              <a:rPr lang="en-US" altLang="ko-KR" sz="4800" b="1" dirty="0">
                <a:solidFill>
                  <a:srgbClr val="FF0000"/>
                </a:solidFill>
              </a:rPr>
              <a:t>]</a:t>
            </a:r>
            <a:endParaRPr lang="ko-KR" altLang="en-US" sz="4800" b="1" dirty="0">
              <a:solidFill>
                <a:srgbClr val="FF0000"/>
              </a:solidFill>
            </a:endParaRPr>
          </a:p>
        </p:txBody>
      </p:sp>
      <p:sp>
        <p:nvSpPr>
          <p:cNvPr id="11" name="제목 1"/>
          <p:cNvSpPr txBox="1">
            <a:spLocks/>
          </p:cNvSpPr>
          <p:nvPr/>
        </p:nvSpPr>
        <p:spPr>
          <a:xfrm>
            <a:off x="642910" y="2827701"/>
            <a:ext cx="7772400" cy="1102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4800" b="1" dirty="0">
                <a:solidFill>
                  <a:srgbClr val="FF3300"/>
                </a:solidFill>
              </a:rPr>
              <a:t>: </a:t>
            </a:r>
            <a:r>
              <a:rPr lang="en-US" altLang="ko-KR" sz="3600" b="1" dirty="0"/>
              <a:t>010-2909-9604</a:t>
            </a:r>
            <a:endParaRPr lang="ko-KR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78009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683568" y="1491630"/>
            <a:ext cx="7772400" cy="1102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4800" b="1" dirty="0">
                <a:solidFill>
                  <a:srgbClr val="FF3300"/>
                </a:solidFill>
              </a:rPr>
              <a:t>[</a:t>
            </a:r>
            <a:r>
              <a:rPr lang="en-US" altLang="ko-KR" sz="3600" b="1" dirty="0"/>
              <a:t>  </a:t>
            </a:r>
            <a:r>
              <a:rPr lang="en-US" altLang="ko-KR" sz="3200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THANK YOU</a:t>
            </a:r>
            <a:r>
              <a:rPr lang="ko-KR" altLang="en-US" sz="32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  </a:t>
            </a:r>
            <a:r>
              <a:rPr lang="en-US" altLang="ko-KR" sz="4800" b="1" dirty="0">
                <a:solidFill>
                  <a:srgbClr val="FF0000"/>
                </a:solidFill>
              </a:rPr>
              <a:t>]</a:t>
            </a:r>
            <a:endParaRPr lang="ko-KR" altLang="en-US" sz="48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86050" y="2428874"/>
            <a:ext cx="3586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2017 University of </a:t>
            </a:r>
            <a:r>
              <a:rPr lang="en-US" altLang="ko-KR" sz="1600" dirty="0" err="1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Lethbrdige</a:t>
            </a:r>
            <a:endParaRPr lang="en-US" altLang="ko-KR" sz="16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38602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1602</TotalTime>
  <Words>483</Words>
  <Application>Microsoft Office PowerPoint</Application>
  <PresentationFormat>화면 슬라이드 쇼(16:9)</PresentationFormat>
  <Paragraphs>160</Paragraphs>
  <Slides>12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7" baseType="lpstr">
      <vt:lpstr>나눔바른고딕 UltraLight</vt:lpstr>
      <vt:lpstr>맑은 고딕</vt:lpstr>
      <vt:lpstr>Arial</vt:lpstr>
      <vt:lpstr>Wingdings</vt:lpstr>
      <vt:lpstr>Office 테마</vt:lpstr>
      <vt:lpstr>[  Welcome to Lethbridge  ]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[ 연예인 특례입학 ]</dc:title>
  <dc:creator>inha</dc:creator>
  <cp:lastModifiedBy>박이정</cp:lastModifiedBy>
  <cp:revision>154</cp:revision>
  <dcterms:created xsi:type="dcterms:W3CDTF">2013-11-19T10:10:16Z</dcterms:created>
  <dcterms:modified xsi:type="dcterms:W3CDTF">2017-03-13T14:17:56Z</dcterms:modified>
</cp:coreProperties>
</file>