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80" r:id="rId11"/>
    <p:sldId id="290" r:id="rId12"/>
    <p:sldId id="291" r:id="rId13"/>
    <p:sldId id="281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B8DD"/>
    <a:srgbClr val="80BCE1"/>
    <a:srgbClr val="141414"/>
    <a:srgbClr val="305C81"/>
    <a:srgbClr val="E6E6E8"/>
    <a:srgbClr val="C0E6DB"/>
    <a:srgbClr val="2D3037"/>
    <a:srgbClr val="E0E0E2"/>
    <a:srgbClr val="E4E4E6"/>
    <a:srgbClr val="D7E0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55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035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9131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60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890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438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520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69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169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28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70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360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5D67F-C495-45B5-B368-F4679945A243}" type="datetimeFigureOut">
              <a:rPr lang="ko-KR" altLang="en-US" smtClean="0"/>
              <a:t>2020-03-31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000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자유형 30"/>
          <p:cNvSpPr/>
          <p:nvPr/>
        </p:nvSpPr>
        <p:spPr>
          <a:xfrm>
            <a:off x="0" y="1"/>
            <a:ext cx="12192000" cy="3729037"/>
          </a:xfrm>
          <a:custGeom>
            <a:avLst/>
            <a:gdLst>
              <a:gd name="connsiteX0" fmla="*/ 0 w 12192000"/>
              <a:gd name="connsiteY0" fmla="*/ 0 h 3729037"/>
              <a:gd name="connsiteX1" fmla="*/ 12192000 w 12192000"/>
              <a:gd name="connsiteY1" fmla="*/ 0 h 3729037"/>
              <a:gd name="connsiteX2" fmla="*/ 12192000 w 12192000"/>
              <a:gd name="connsiteY2" fmla="*/ 3429000 h 3729037"/>
              <a:gd name="connsiteX3" fmla="*/ 6408126 w 12192000"/>
              <a:gd name="connsiteY3" fmla="*/ 3429000 h 3729037"/>
              <a:gd name="connsiteX4" fmla="*/ 6097281 w 12192000"/>
              <a:gd name="connsiteY4" fmla="*/ 3729037 h 3729037"/>
              <a:gd name="connsiteX5" fmla="*/ 5786437 w 12192000"/>
              <a:gd name="connsiteY5" fmla="*/ 3429000 h 3729037"/>
              <a:gd name="connsiteX6" fmla="*/ 0 w 12192000"/>
              <a:gd name="connsiteY6" fmla="*/ 3429000 h 3729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3729037">
                <a:moveTo>
                  <a:pt x="0" y="0"/>
                </a:moveTo>
                <a:lnTo>
                  <a:pt x="12192000" y="0"/>
                </a:lnTo>
                <a:lnTo>
                  <a:pt x="12192000" y="3429000"/>
                </a:lnTo>
                <a:lnTo>
                  <a:pt x="6408126" y="3429000"/>
                </a:lnTo>
                <a:lnTo>
                  <a:pt x="6097281" y="3729037"/>
                </a:lnTo>
                <a:lnTo>
                  <a:pt x="5786437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70C0"/>
            </a:solidFill>
          </a:ln>
          <a:effectLst>
            <a:outerShdw dist="12700" dir="5400000" algn="t" rotWithShape="0">
              <a:srgbClr val="80BCE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184731" y="1134837"/>
            <a:ext cx="116686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600" b="1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2020 </a:t>
            </a:r>
            <a:r>
              <a:rPr lang="ko-KR" altLang="en-US" sz="3600" b="1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해외현장학습 설명회</a:t>
            </a:r>
            <a:endParaRPr lang="en-US" altLang="ko-KR" sz="3600" b="1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u="sng" dirty="0"/>
              <a:t>코로나</a:t>
            </a:r>
            <a:r>
              <a:rPr lang="en-US" altLang="ko-KR" sz="2400" b="1" u="sng" dirty="0"/>
              <a:t>19 </a:t>
            </a:r>
            <a:r>
              <a:rPr lang="ko-KR" altLang="en-US" sz="2400" b="1" u="sng" dirty="0"/>
              <a:t>감염 예방 활동</a:t>
            </a:r>
            <a:r>
              <a:rPr lang="en-US" altLang="ko-KR" sz="2400" b="1" u="sng" dirty="0"/>
              <a:t>(14</a:t>
            </a:r>
            <a:r>
              <a:rPr lang="ko-KR" altLang="en-US" sz="2400" b="1" u="sng" dirty="0"/>
              <a:t>일 격리 등</a:t>
            </a:r>
            <a:r>
              <a:rPr lang="en-US" altLang="ko-KR" sz="2400" b="1" u="sng" dirty="0"/>
              <a:t>) </a:t>
            </a:r>
            <a:r>
              <a:rPr lang="ko-KR" altLang="en-US" sz="2400" b="1" u="sng" dirty="0"/>
              <a:t>및 기타 불가피한 일정 변경은 발생할 수 </a:t>
            </a:r>
            <a:endParaRPr lang="en-US" altLang="ko-KR" sz="2400" b="1" u="sng" dirty="0" smtClean="0"/>
          </a:p>
          <a:p>
            <a:pPr algn="ctr">
              <a:lnSpc>
                <a:spcPct val="150000"/>
              </a:lnSpc>
            </a:pPr>
            <a:r>
              <a:rPr lang="ko-KR" altLang="en-US" sz="2400" b="1" u="sng" dirty="0" smtClean="0"/>
              <a:t>있으며</a:t>
            </a:r>
            <a:r>
              <a:rPr lang="en-US" altLang="ko-KR" sz="2400" b="1" u="sng" dirty="0"/>
              <a:t>, </a:t>
            </a:r>
            <a:r>
              <a:rPr lang="ko-KR" altLang="en-US" sz="2400" b="1" u="sng" dirty="0"/>
              <a:t>해당 시기별 공지되는 안내를 </a:t>
            </a:r>
            <a:r>
              <a:rPr lang="ko-KR" altLang="en-US" sz="2400" b="1" u="sng" dirty="0" smtClean="0"/>
              <a:t>따르시면 됩니다</a:t>
            </a:r>
            <a:r>
              <a:rPr lang="en-US" altLang="ko-KR" sz="2400" b="1" u="sng" dirty="0"/>
              <a:t>.</a:t>
            </a:r>
            <a:endParaRPr lang="ko-KR" altLang="en-US" sz="2400" dirty="0"/>
          </a:p>
          <a:p>
            <a:pPr algn="ctr">
              <a:lnSpc>
                <a:spcPct val="150000"/>
              </a:lnSpc>
            </a:pPr>
            <a:endParaRPr lang="en-US" altLang="ko-KR" sz="4400" b="1" i="1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70C0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70C0"/>
              </a:solidFill>
            </a:endParaRPr>
          </a:p>
        </p:txBody>
      </p:sp>
      <p:pic>
        <p:nvPicPr>
          <p:cNvPr id="1031" name="Picture 7" descr="C:\Users\user\Desktop\EVE5BiUt_400x4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625" y="4294492"/>
            <a:ext cx="1473929" cy="14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er\Desktop\280px-University_of_lethbridge_logo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347" y="4280882"/>
            <a:ext cx="1094695" cy="14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10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77136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01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4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ko-KR" sz="2800" dirty="0"/>
              <a:t>설명회 진행 순서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9778639" cy="21607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100"/>
              </a:lnSpc>
            </a:pP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1. </a:t>
            </a:r>
            <a:r>
              <a:rPr lang="ko-KR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해외현장학습 프로그램을 안내하는 취지와 해외현장학습 </a:t>
            </a:r>
            <a:r>
              <a:rPr lang="ko-KR" altLang="ko-KR" sz="2800" b="1" dirty="0" err="1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프</a:t>
            </a:r>
            <a:endParaRPr lang="en-US" altLang="ko-KR" sz="28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>
              <a:lnSpc>
                <a:spcPts val="4100"/>
              </a:lnSpc>
            </a:pP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</a:t>
            </a:r>
            <a:r>
              <a:rPr lang="ko-KR" altLang="ko-KR" sz="2800" b="1" dirty="0" err="1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로그램의</a:t>
            </a:r>
            <a:r>
              <a:rPr lang="ko-KR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특성</a:t>
            </a: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: </a:t>
            </a:r>
            <a:r>
              <a:rPr lang="ko-KR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학과장</a:t>
            </a:r>
          </a:p>
          <a:p>
            <a:pPr>
              <a:lnSpc>
                <a:spcPts val="4100"/>
              </a:lnSpc>
            </a:pP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2. </a:t>
            </a:r>
            <a:r>
              <a:rPr lang="ko-KR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해외현장학습 프로그램 참여 경험</a:t>
            </a: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: </a:t>
            </a:r>
            <a:r>
              <a:rPr lang="en-US" altLang="ko-KR" sz="2800" b="1" dirty="0" smtClean="0">
                <a:solidFill>
                  <a:srgbClr val="FF000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**</a:t>
            </a:r>
            <a:r>
              <a:rPr lang="ko-KR" altLang="en-US" sz="2800" b="1" dirty="0" smtClean="0">
                <a:solidFill>
                  <a:srgbClr val="FF000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학번 </a:t>
            </a:r>
            <a:r>
              <a:rPr lang="en-US" altLang="ko-KR" sz="2800" b="1" dirty="0" smtClean="0">
                <a:solidFill>
                  <a:srgbClr val="FF000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****, ****</a:t>
            </a:r>
            <a:endParaRPr lang="ko-KR" altLang="ko-KR" sz="2800" b="1" u="sng" dirty="0">
              <a:solidFill>
                <a:srgbClr val="FF000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>
              <a:lnSpc>
                <a:spcPts val="4100"/>
              </a:lnSpc>
            </a:pP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3. </a:t>
            </a:r>
            <a:r>
              <a:rPr lang="ko-KR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해외현장학습 프로그램 참여 절차</a:t>
            </a: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: </a:t>
            </a:r>
            <a:r>
              <a:rPr lang="ko-KR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김현진 </a:t>
            </a:r>
            <a:r>
              <a:rPr lang="ko-KR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조교</a:t>
            </a:r>
            <a:endParaRPr lang="ko-KR" altLang="ko-KR" sz="28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512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21059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02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/>
              <a:t>해외현장학습 취지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1036015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1990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년대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~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현재 </a:t>
            </a:r>
            <a:r>
              <a:rPr lang="en-US" altLang="ko-KR" sz="3600" dirty="0"/>
              <a:t>:</a:t>
            </a:r>
            <a:r>
              <a:rPr lang="ko-KR" altLang="ko-KR" sz="3600" dirty="0" smtClean="0"/>
              <a:t> </a:t>
            </a:r>
            <a:r>
              <a:rPr lang="ko-KR" altLang="ko-KR" sz="3600" b="1" dirty="0" err="1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공인</a:t>
            </a:r>
            <a:r>
              <a:rPr lang="ko-KR" altLang="en-US" sz="3600" b="1" dirty="0" err="1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받을</a:t>
            </a:r>
            <a:r>
              <a:rPr lang="ko-KR" altLang="en-US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수 있는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endParaRPr lang="en-US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양질의 </a:t>
            </a:r>
            <a:endParaRPr lang="en-US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안전한 영어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강의</a:t>
            </a:r>
            <a:endParaRPr lang="en-US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   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+ </a:t>
            </a: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영어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사용 국가에서의 생활 경험</a:t>
            </a:r>
            <a:endParaRPr lang="en-US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</a:t>
            </a:r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                    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을</a:t>
            </a:r>
            <a:r>
              <a:rPr lang="ko-KR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제공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하는 프로그램에 대한</a:t>
            </a:r>
            <a:r>
              <a:rPr lang="ko-KR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ko-KR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정보 제공</a:t>
            </a:r>
          </a:p>
          <a:p>
            <a:endParaRPr lang="ko-KR" altLang="ko-KR" sz="28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245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29073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03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103362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/>
              <a:t>해외현장학습은 자율 선택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103601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학과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나 누구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의 </a:t>
            </a:r>
            <a:r>
              <a:rPr lang="ko-KR" altLang="ko-KR" sz="3600" b="1" dirty="0" err="1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권유</a:t>
            </a:r>
            <a:r>
              <a:rPr lang="ko-KR" altLang="en-US" sz="3600" b="1" dirty="0" err="1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때문이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아니라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</a:p>
          <a:p>
            <a:endParaRPr lang="en-US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전적으로 학생의 학습 능력과 학습 환경에 맞추어 학부모님과 상의하여 결정</a:t>
            </a:r>
            <a:r>
              <a:rPr lang="ko-KR" altLang="en-US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하고 수행하는 학습 프로그램</a:t>
            </a:r>
            <a:endParaRPr lang="ko-KR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507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30677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04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103362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/>
              <a:t>해외현장학습 지원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학과사무실에서 정보 제공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5524" y="1910458"/>
            <a:ext cx="105516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1)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프로그램 참여에 필요한 </a:t>
            </a:r>
            <a:r>
              <a:rPr lang="ko-KR" altLang="en-US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준비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절차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ko-KR" altLang="en-US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안내</a:t>
            </a:r>
            <a:endParaRPr lang="en-US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(</a:t>
            </a:r>
            <a:r>
              <a:rPr lang="ko-KR" altLang="en-US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여름학기 오리엔테이션 강좌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비자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항공권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ko-KR" sz="3600" b="1" dirty="0" err="1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홈스테이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등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), </a:t>
            </a: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2)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학점 이수 성적 반영 등의 절차가 원만히 진행되도록 </a:t>
            </a:r>
            <a:r>
              <a:rPr lang="ko-KR" altLang="en-US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프로그램의 제도적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/</a:t>
            </a:r>
            <a:r>
              <a:rPr lang="ko-KR" altLang="en-US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행정적 지원 및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정보 제공</a:t>
            </a:r>
          </a:p>
        </p:txBody>
      </p:sp>
    </p:spTree>
    <p:extLst>
      <p:ext uri="{BB962C8B-B14F-4D97-AF65-F5344CB8AC3E}">
        <p14:creationId xmlns:p14="http://schemas.microsoft.com/office/powerpoint/2010/main" val="390102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29073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05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4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/>
              <a:t>해외현장학습 특성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1036015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arenR"/>
            </a:pP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여름학기에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캐나다 현지 학습을 위한 준비 과정 수업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2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학점 제공 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  <a:sym typeface="Wingdings" panose="05000000000000000000" pitchFamily="2" charset="2"/>
              </a:rPr>
              <a:t>     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배치고사 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및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현지 적응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준비에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효과적</a:t>
            </a:r>
            <a:endParaRPr lang="ko-KR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ko-KR" altLang="ko-KR" sz="28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03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32279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06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4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/>
              <a:t>해외현장학습 특성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1036015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2)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캐나다에 있는 울산대 자매 대학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(</a:t>
            </a:r>
            <a:r>
              <a:rPr lang="ko-KR" altLang="ko-KR" sz="3600" b="1" dirty="0" err="1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리자이나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ko-KR" sz="3600" b="1" dirty="0" err="1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레쓰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브리지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의 언어교육원에서 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ESL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수업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을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최대 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16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학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점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이수 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  <a:sym typeface="Wingdings" panose="05000000000000000000" pitchFamily="2" charset="2"/>
            </a:endParaRPr>
          </a:p>
          <a:p>
            <a:pPr marL="571500" indent="-571500">
              <a:buFont typeface="Wingdings" panose="05000000000000000000" pitchFamily="2" charset="2"/>
              <a:buChar char="à"/>
            </a:pP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울산대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영문과 전공학점 이수로 성적 환산하여 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인정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(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총 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18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학점 전공 이수 인정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</a:t>
            </a:r>
            <a:endParaRPr lang="ko-KR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ko-KR" altLang="ko-KR" sz="28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858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0342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07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4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/>
              <a:t>해외현장학습 특성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103601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3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외국어교육원의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해외교류학생 프로그램과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달리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,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</a:t>
            </a: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심사나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선발 </a:t>
            </a:r>
            <a:r>
              <a:rPr lang="ko-KR" altLang="ko-KR" sz="3600" b="1" dirty="0" err="1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절차없이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신청자 전원 프로그램 참여 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가능</a:t>
            </a:r>
            <a:endParaRPr lang="ko-KR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85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3548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08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4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/>
              <a:t>해외현장학습 특성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1109" y="1910458"/>
            <a:ext cx="112637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4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유학원이나 기타 다른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해외교류학생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프로그램과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달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리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,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</a:t>
            </a:r>
          </a:p>
          <a:p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   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인문대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등록금의 </a:t>
            </a:r>
            <a:r>
              <a:rPr lang="en-US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50% </a:t>
            </a:r>
            <a:r>
              <a:rPr lang="ko-KR" altLang="ko-KR" sz="36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환불 </a:t>
            </a:r>
            <a:r>
              <a:rPr lang="ko-KR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제공</a:t>
            </a:r>
            <a:endParaRPr lang="en-US" altLang="ko-KR" sz="36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5) </a:t>
            </a:r>
            <a:r>
              <a:rPr lang="ko-KR" altLang="en-US" sz="36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더 안전한 학습 환경 제공</a:t>
            </a:r>
            <a:endParaRPr lang="ko-KR" altLang="ko-KR" sz="3600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04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652743" cy="7448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09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39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예산</a:t>
            </a:r>
            <a:endParaRPr lang="en-US" altLang="ko-KR" sz="2800" b="1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106199"/>
              </p:ext>
            </p:extLst>
          </p:nvPr>
        </p:nvGraphicFramePr>
        <p:xfrm>
          <a:off x="578744" y="2228850"/>
          <a:ext cx="10826765" cy="231049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1653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53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5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5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53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66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$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학비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홈스테이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홈스테이</a:t>
                      </a:r>
                      <a:endParaRPr lang="en-US" altLang="ko-KR" sz="2000" dirty="0" smtClean="0"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보증금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TOTAL</a:t>
                      </a:r>
                      <a:endParaRPr lang="ko-KR" alt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0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Regina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$4,315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$2,865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$300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$7,480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\6,570,000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6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Lethbridge</a:t>
                      </a:r>
                      <a:endParaRPr lang="ko-KR" altLang="en-US" sz="1800" b="1" dirty="0">
                        <a:solidFill>
                          <a:schemeClr val="bg1"/>
                        </a:solidFill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$4,265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$3,550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$500</a:t>
                      </a:r>
                      <a:endParaRPr lang="ko-KR" altLang="en-US" sz="2000" dirty="0" smtClean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$8,315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/>
                        <a:t>\7,310,000</a:t>
                      </a:r>
                      <a:endParaRPr lang="ko-KR" altLang="en-US" sz="2000" dirty="0" smtClean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732081" y="4662682"/>
            <a:ext cx="2590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캐나다달러 환</a:t>
            </a:r>
            <a:r>
              <a:rPr lang="ko-KR" altLang="en-US" sz="1600" dirty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율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 </a:t>
            </a:r>
            <a:r>
              <a:rPr lang="en-US" altLang="ko-KR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880~900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원</a:t>
            </a:r>
            <a:endParaRPr lang="en-US" altLang="ko-KR" sz="1600" dirty="0">
              <a:solidFill>
                <a:srgbClr val="141414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6150" y="4539571"/>
            <a:ext cx="272382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2020 Regina : </a:t>
            </a:r>
            <a:r>
              <a:rPr lang="en-US" altLang="ko-KR" sz="1400" b="1" dirty="0"/>
              <a:t>9/1 ~ 11/27</a:t>
            </a:r>
          </a:p>
          <a:p>
            <a:pPr>
              <a:lnSpc>
                <a:spcPct val="150000"/>
              </a:lnSpc>
            </a:pPr>
            <a:r>
              <a:rPr lang="en-US" altLang="ko-KR" sz="1400" dirty="0"/>
              <a:t>2020 Lethbridge : </a:t>
            </a:r>
            <a:r>
              <a:rPr lang="en-US" altLang="ko-KR" sz="1400" b="1" dirty="0"/>
              <a:t>9/3 ~ 12/16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82042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77136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10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예산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18" name="직선 연결선 17"/>
          <p:cNvCxnSpPr>
            <a:stCxn id="25" idx="0"/>
          </p:cNvCxnSpPr>
          <p:nvPr/>
        </p:nvCxnSpPr>
        <p:spPr>
          <a:xfrm flipV="1">
            <a:off x="6007178" y="2697795"/>
            <a:ext cx="1" cy="20731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4365022" y="1412457"/>
            <a:ext cx="3284312" cy="1285335"/>
          </a:xfrm>
          <a:prstGeom prst="rect">
            <a:avLst/>
          </a:prstGeom>
          <a:solidFill>
            <a:srgbClr val="84B8D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spc="-150" dirty="0" smtClean="0">
                <a:solidFill>
                  <a:srgbClr val="141414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예상비용</a:t>
            </a:r>
            <a:endParaRPr lang="en-US" altLang="ko-KR" sz="2800" b="1" spc="-150" dirty="0" smtClean="0">
              <a:solidFill>
                <a:srgbClr val="141414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en-US" altLang="ko-KR" sz="3200" b="1" dirty="0" smtClean="0">
                <a:solidFill>
                  <a:srgbClr val="141414"/>
                </a:solidFill>
              </a:rPr>
              <a:t>\9,000,000</a:t>
            </a:r>
            <a:endParaRPr lang="ko-KR" altLang="en-US" sz="1400" dirty="0">
              <a:solidFill>
                <a:srgbClr val="141414"/>
              </a:solidFill>
            </a:endParaRPr>
          </a:p>
        </p:txBody>
      </p:sp>
      <p:sp>
        <p:nvSpPr>
          <p:cNvPr id="5" name="왼쪽 화살표 4"/>
          <p:cNvSpPr/>
          <p:nvPr/>
        </p:nvSpPr>
        <p:spPr>
          <a:xfrm>
            <a:off x="6038705" y="3535692"/>
            <a:ext cx="1472493" cy="621248"/>
          </a:xfrm>
          <a:prstGeom prst="leftArrow">
            <a:avLst>
              <a:gd name="adj1" fmla="val 50000"/>
              <a:gd name="adj2" fmla="val 54006"/>
            </a:avLst>
          </a:prstGeom>
          <a:solidFill>
            <a:srgbClr val="305C81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7542724" y="3159089"/>
            <a:ext cx="2302233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spc="-150" dirty="0" smtClean="0">
                <a:solidFill>
                  <a:srgbClr val="305C81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울산대</a:t>
            </a:r>
            <a:endParaRPr lang="en-US" altLang="ko-KR" sz="2000" b="1" spc="-150" dirty="0" smtClean="0">
              <a:solidFill>
                <a:srgbClr val="305C81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ko-KR" altLang="en-US" sz="2000" b="1" spc="-150" dirty="0" smtClean="0">
                <a:solidFill>
                  <a:srgbClr val="305C81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현장학습비용 지원</a:t>
            </a:r>
            <a:endParaRPr lang="en-US" altLang="ko-KR" sz="2000" b="1" spc="-150" dirty="0" smtClean="0">
              <a:solidFill>
                <a:srgbClr val="305C81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ko-KR" altLang="en-US" sz="2000" b="1" spc="-150" dirty="0" smtClean="0">
                <a:solidFill>
                  <a:srgbClr val="305C81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인문대 등록금의 </a:t>
            </a:r>
            <a:r>
              <a:rPr lang="en-US" altLang="ko-KR" sz="2000" b="1" spc="-150" dirty="0">
                <a:solidFill>
                  <a:srgbClr val="305C81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50</a:t>
            </a:r>
            <a:r>
              <a:rPr lang="en-US" altLang="ko-KR" sz="2000" b="1" spc="-150" dirty="0" smtClean="0">
                <a:solidFill>
                  <a:srgbClr val="305C81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%</a:t>
            </a:r>
          </a:p>
          <a:p>
            <a:pPr algn="ctr"/>
            <a:r>
              <a:rPr lang="en-US" altLang="ko-KR" sz="2000" b="1" spc="-150" dirty="0" smtClean="0">
                <a:solidFill>
                  <a:srgbClr val="305C8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1,437,500</a:t>
            </a:r>
            <a:r>
              <a:rPr lang="ko-KR" altLang="en-US" sz="2000" b="1" spc="-150" dirty="0" smtClean="0">
                <a:solidFill>
                  <a:srgbClr val="305C8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원</a:t>
            </a:r>
            <a:endParaRPr lang="ko-KR" altLang="en-US" sz="2000" b="1" spc="-150" dirty="0">
              <a:solidFill>
                <a:srgbClr val="305C81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ko-KR" altLang="en-US" b="1" dirty="0">
              <a:solidFill>
                <a:srgbClr val="305C8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365022" y="4770900"/>
            <a:ext cx="3284312" cy="1285335"/>
          </a:xfrm>
          <a:prstGeom prst="rect">
            <a:avLst/>
          </a:prstGeom>
          <a:solidFill>
            <a:schemeClr val="accent5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spc="-150" dirty="0">
                <a:solidFill>
                  <a:schemeClr val="bg1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총 예상비용</a:t>
            </a:r>
            <a:endParaRPr lang="en-US" altLang="ko-KR" sz="2800" b="1" spc="-150" dirty="0">
              <a:solidFill>
                <a:schemeClr val="bg1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en-US" altLang="ko-KR" sz="3200" b="1" dirty="0" smtClean="0">
                <a:solidFill>
                  <a:schemeClr val="bg1"/>
                </a:solidFill>
              </a:rPr>
              <a:t>\7,562,500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58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229" y="1159328"/>
            <a:ext cx="3905417" cy="5563582"/>
          </a:xfrm>
          <a:prstGeom prst="rect">
            <a:avLst/>
          </a:prstGeom>
          <a:solidFill>
            <a:srgbClr val="5A89B1"/>
          </a:solidFill>
          <a:extLst/>
        </p:spPr>
      </p:pic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65915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11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개인신상카드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929499" y="1856812"/>
            <a:ext cx="1045029" cy="391886"/>
            <a:chOff x="3347357" y="1836964"/>
            <a:chExt cx="1045029" cy="391886"/>
          </a:xfrm>
        </p:grpSpPr>
        <p:sp>
          <p:nvSpPr>
            <p:cNvPr id="2" name="타원 1"/>
            <p:cNvSpPr/>
            <p:nvPr/>
          </p:nvSpPr>
          <p:spPr>
            <a:xfrm>
              <a:off x="3957968" y="1836964"/>
              <a:ext cx="434418" cy="391886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00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 flipH="1">
              <a:off x="3347357" y="2032907"/>
              <a:ext cx="610612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2167821" y="1868089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여권과 동일하게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001269" y="4318072"/>
            <a:ext cx="1178696" cy="512465"/>
            <a:chOff x="3427480" y="4318072"/>
            <a:chExt cx="1178696" cy="512465"/>
          </a:xfrm>
        </p:grpSpPr>
        <p:sp>
          <p:nvSpPr>
            <p:cNvPr id="18" name="타원 17"/>
            <p:cNvSpPr/>
            <p:nvPr/>
          </p:nvSpPr>
          <p:spPr>
            <a:xfrm>
              <a:off x="4038092" y="4318072"/>
              <a:ext cx="568084" cy="512465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00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cxnSp>
          <p:nvCxnSpPr>
            <p:cNvPr id="25" name="직선 연결선 24"/>
            <p:cNvCxnSpPr/>
            <p:nvPr/>
          </p:nvCxnSpPr>
          <p:spPr>
            <a:xfrm flipH="1">
              <a:off x="3427480" y="4574304"/>
              <a:ext cx="610612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2961308" y="4251138"/>
            <a:ext cx="10887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여권기한</a:t>
            </a:r>
            <a:endParaRPr lang="en-US" altLang="ko-KR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en-US" altLang="ko-KR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</a:t>
            </a:r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년 이상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cxnSp>
        <p:nvCxnSpPr>
          <p:cNvPr id="15" name="꺾인 연결선 14"/>
          <p:cNvCxnSpPr/>
          <p:nvPr/>
        </p:nvCxnSpPr>
        <p:spPr>
          <a:xfrm flipV="1">
            <a:off x="8146863" y="5380263"/>
            <a:ext cx="1159328" cy="653143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306191" y="5056680"/>
            <a:ext cx="1162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본인 명의</a:t>
            </a:r>
            <a:endParaRPr lang="en-US" altLang="ko-KR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본인 계좌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 flipH="1">
            <a:off x="6189110" y="3077518"/>
            <a:ext cx="1404257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7095067" y="1642533"/>
            <a:ext cx="1134533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652743" cy="7448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12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Notice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9520555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i="1" dirty="0" smtClean="0">
                <a:solidFill>
                  <a:srgbClr val="0070C0"/>
                </a:solidFill>
              </a:rPr>
              <a:t>When?   </a:t>
            </a:r>
            <a:r>
              <a:rPr lang="en-US" altLang="ko-KR" sz="2800" b="1" u="sng" dirty="0">
                <a:latin typeface="바탕" panose="02030600000101010101" pitchFamily="18" charset="-127"/>
                <a:ea typeface="바탕" panose="02030600000101010101" pitchFamily="18" charset="-127"/>
              </a:rPr>
              <a:t>4</a:t>
            </a:r>
            <a:r>
              <a:rPr lang="ko-KR" altLang="en-US" sz="2800" b="1" u="sng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월 </a:t>
            </a:r>
            <a:r>
              <a:rPr lang="en-US" altLang="ko-KR" sz="2800" b="1" u="sng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13</a:t>
            </a:r>
            <a:r>
              <a:rPr lang="ko-KR" altLang="en-US" sz="2800" b="1" u="sng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일 </a:t>
            </a:r>
            <a:r>
              <a:rPr lang="ko-KR" altLang="en-US" sz="2800" b="1" u="sng" dirty="0">
                <a:latin typeface="빙그레체" panose="02030503000000000000" pitchFamily="18" charset="-127"/>
                <a:ea typeface="빙그레체" panose="02030503000000000000" pitchFamily="18" charset="-127"/>
              </a:rPr>
              <a:t>월</a:t>
            </a:r>
            <a:r>
              <a:rPr lang="ko-KR" altLang="en-US" sz="2800" b="1" u="sng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요일 </a:t>
            </a:r>
            <a:r>
              <a:rPr lang="en-US" altLang="ko-KR" sz="2800" b="1" u="sng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18</a:t>
            </a:r>
            <a:r>
              <a:rPr lang="ko-KR" altLang="en-US" sz="2800" b="1" u="sng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시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까지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</a:endParaRPr>
          </a:p>
          <a:p>
            <a:r>
              <a:rPr lang="en-US" altLang="ko-KR" sz="2800" b="1" i="1" dirty="0">
                <a:solidFill>
                  <a:srgbClr val="0070C0"/>
                </a:solidFill>
              </a:rPr>
              <a:t>What?</a:t>
            </a:r>
            <a:r>
              <a:rPr lang="en-US" altLang="ko-KR" sz="2000" dirty="0">
                <a:solidFill>
                  <a:srgbClr val="0070C0"/>
                </a:solidFill>
              </a:rPr>
              <a:t> </a:t>
            </a:r>
            <a:r>
              <a:rPr lang="en-US" altLang="ko-KR" sz="2000" dirty="0" smtClean="0">
                <a:solidFill>
                  <a:srgbClr val="0070C0"/>
                </a:solidFill>
              </a:rPr>
              <a:t>  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개인신상카드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동의서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서약서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본인통장사본</a:t>
            </a:r>
            <a:r>
              <a:rPr lang="en-US" altLang="ko-KR" sz="2000" dirty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여권사본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ko-KR" altLang="en-US" sz="2000" dirty="0">
              <a:solidFill>
                <a:srgbClr val="0070C0"/>
              </a:solidFill>
            </a:endParaRPr>
          </a:p>
          <a:p>
            <a:r>
              <a:rPr lang="en-US" altLang="ko-KR" sz="2800" b="1" i="1" dirty="0" smtClean="0">
                <a:solidFill>
                  <a:srgbClr val="0070C0"/>
                </a:solidFill>
              </a:rPr>
              <a:t>Where? 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영어영문학과 사무실로 제출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※ 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여권미소지자는 빠른 발급 후</a:t>
            </a: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2800" b="1" u="sng" dirty="0" smtClean="0">
                <a:solidFill>
                  <a:srgbClr val="0070C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4/17</a:t>
            </a:r>
            <a:r>
              <a:rPr lang="en-US" altLang="ko-KR" sz="2800" b="1" u="sng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(</a:t>
            </a:r>
            <a:r>
              <a:rPr lang="ko-KR" altLang="en-US" sz="2800" b="1" u="sng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금</a:t>
            </a:r>
            <a:r>
              <a:rPr lang="en-US" altLang="ko-KR" sz="2800" b="1" u="sng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</a:t>
            </a:r>
            <a:r>
              <a:rPr lang="ko-KR" altLang="en-US" sz="2800" b="1" u="sng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까지 여권사본 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제출</a:t>
            </a:r>
            <a:endParaRPr lang="en-US" altLang="ko-KR" sz="28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643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396</Words>
  <Application>Microsoft Office PowerPoint</Application>
  <PresentationFormat>와이드스크린</PresentationFormat>
  <Paragraphs>103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2" baseType="lpstr">
      <vt:lpstr>HY강B</vt:lpstr>
      <vt:lpstr>맑은 고딕</vt:lpstr>
      <vt:lpstr>바탕</vt:lpstr>
      <vt:lpstr>빙그레체</vt:lpstr>
      <vt:lpstr>한컴 윤고딕 230</vt:lpstr>
      <vt:lpstr>한컴 윤고딕 250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요청사항</dc:creator>
  <cp:lastModifiedBy>user</cp:lastModifiedBy>
  <cp:revision>96</cp:revision>
  <dcterms:created xsi:type="dcterms:W3CDTF">2017-12-05T06:51:01Z</dcterms:created>
  <dcterms:modified xsi:type="dcterms:W3CDTF">2020-03-31T02:40:02Z</dcterms:modified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