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93" r:id="rId3"/>
    <p:sldId id="294" r:id="rId4"/>
    <p:sldId id="296" r:id="rId5"/>
    <p:sldId id="297" r:id="rId6"/>
    <p:sldId id="295" r:id="rId7"/>
    <p:sldId id="298" r:id="rId8"/>
    <p:sldId id="299" r:id="rId9"/>
    <p:sldId id="300" r:id="rId10"/>
    <p:sldId id="280" r:id="rId11"/>
    <p:sldId id="301" r:id="rId12"/>
    <p:sldId id="303" r:id="rId13"/>
    <p:sldId id="302" r:id="rId14"/>
    <p:sldId id="304" r:id="rId15"/>
    <p:sldId id="265" r:id="rId16"/>
  </p:sldIdLst>
  <p:sldSz cx="9144000" cy="5143500" type="screen16x9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FF3300"/>
    <a:srgbClr val="D9D9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19" autoAdjust="0"/>
    <p:restoredTop sz="85141" autoAdjust="0"/>
  </p:normalViewPr>
  <p:slideViewPr>
    <p:cSldViewPr>
      <p:cViewPr varScale="1">
        <p:scale>
          <a:sx n="76" d="100"/>
          <a:sy n="76" d="100"/>
        </p:scale>
        <p:origin x="920" y="4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50AEE9-15AD-4717-BFC1-CBE27CFE6DFD}" type="datetimeFigureOut">
              <a:rPr lang="ko-KR" altLang="en-US" smtClean="0"/>
              <a:pPr/>
              <a:t>2019-03-17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53C9F2-848E-413A-B127-0B39C425AE0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61165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53C9F2-848E-413A-B127-0B39C425AE01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32624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53C9F2-848E-413A-B127-0B39C425AE01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42825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4</a:t>
            </a:r>
            <a:r>
              <a:rPr lang="ko-KR" altLang="en-US" dirty="0"/>
              <a:t>시간</a:t>
            </a:r>
            <a:endParaRPr lang="en-US" altLang="ko-KR" dirty="0"/>
          </a:p>
          <a:p>
            <a:r>
              <a:rPr lang="ko-KR" altLang="en-US" dirty="0"/>
              <a:t>저녁 같이 만들고 먹으면서 학교에서 무엇을 했는지</a:t>
            </a:r>
            <a:r>
              <a:rPr lang="en-US" altLang="ko-KR" dirty="0"/>
              <a:t>, </a:t>
            </a:r>
            <a:r>
              <a:rPr lang="ko-KR" altLang="en-US" dirty="0"/>
              <a:t>아주머니는 직장에서 어떤 일을 했는지</a:t>
            </a:r>
            <a:endParaRPr lang="en-US" altLang="ko-KR" dirty="0"/>
          </a:p>
          <a:p>
            <a:r>
              <a:rPr lang="ko-KR" altLang="en-US" dirty="0"/>
              <a:t>주말에 무엇을 할 건지</a:t>
            </a:r>
            <a:r>
              <a:rPr lang="en-US" altLang="ko-KR" dirty="0"/>
              <a:t>, </a:t>
            </a:r>
            <a:r>
              <a:rPr lang="ko-KR" altLang="en-US" dirty="0"/>
              <a:t>고민이나 궁금한 점 물어보기</a:t>
            </a: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3C9F2-848E-413A-B127-0B39C425AE01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93315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5851F-0374-4405-A442-A6CF8A49459E}" type="datetimeFigureOut">
              <a:rPr lang="ko-KR" altLang="en-US" smtClean="0"/>
              <a:pPr/>
              <a:t>2019-03-17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DA94B-4081-4421-A425-F561732F22B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4322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5851F-0374-4405-A442-A6CF8A49459E}" type="datetimeFigureOut">
              <a:rPr lang="ko-KR" altLang="en-US" smtClean="0"/>
              <a:pPr/>
              <a:t>2019-03-17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DA94B-4081-4421-A425-F561732F22B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07730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5851F-0374-4405-A442-A6CF8A49459E}" type="datetimeFigureOut">
              <a:rPr lang="ko-KR" altLang="en-US" smtClean="0"/>
              <a:pPr/>
              <a:t>2019-03-17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DA94B-4081-4421-A425-F561732F22B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51819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5851F-0374-4405-A442-A6CF8A49459E}" type="datetimeFigureOut">
              <a:rPr lang="ko-KR" altLang="en-US" smtClean="0"/>
              <a:pPr/>
              <a:t>2019-03-17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DA94B-4081-4421-A425-F561732F22B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49529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5851F-0374-4405-A442-A6CF8A49459E}" type="datetimeFigureOut">
              <a:rPr lang="ko-KR" altLang="en-US" smtClean="0"/>
              <a:pPr/>
              <a:t>2019-03-17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DA94B-4081-4421-A425-F561732F22B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0054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5851F-0374-4405-A442-A6CF8A49459E}" type="datetimeFigureOut">
              <a:rPr lang="ko-KR" altLang="en-US" smtClean="0"/>
              <a:pPr/>
              <a:t>2019-03-17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DA94B-4081-4421-A425-F561732F22B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7929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5851F-0374-4405-A442-A6CF8A49459E}" type="datetimeFigureOut">
              <a:rPr lang="ko-KR" altLang="en-US" smtClean="0"/>
              <a:pPr/>
              <a:t>2019-03-17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DA94B-4081-4421-A425-F561732F22B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2550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5851F-0374-4405-A442-A6CF8A49459E}" type="datetimeFigureOut">
              <a:rPr lang="ko-KR" altLang="en-US" smtClean="0"/>
              <a:pPr/>
              <a:t>2019-03-17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DA94B-4081-4421-A425-F561732F22B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73020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5851F-0374-4405-A442-A6CF8A49459E}" type="datetimeFigureOut">
              <a:rPr lang="ko-KR" altLang="en-US" smtClean="0"/>
              <a:pPr/>
              <a:t>2019-03-17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DA94B-4081-4421-A425-F561732F22B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26784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5851F-0374-4405-A442-A6CF8A49459E}" type="datetimeFigureOut">
              <a:rPr lang="ko-KR" altLang="en-US" smtClean="0"/>
              <a:pPr/>
              <a:t>2019-03-17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DA94B-4081-4421-A425-F561732F22B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95042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5851F-0374-4405-A442-A6CF8A49459E}" type="datetimeFigureOut">
              <a:rPr lang="ko-KR" altLang="en-US" smtClean="0"/>
              <a:pPr/>
              <a:t>2019-03-17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DA94B-4081-4421-A425-F561732F22B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8554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7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A5851F-0374-4405-A442-A6CF8A49459E}" type="datetimeFigureOut">
              <a:rPr lang="ko-KR" altLang="en-US" smtClean="0"/>
              <a:pPr/>
              <a:t>2019-03-17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DA94B-4081-4421-A425-F561732F22B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8859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google.ca/url?sa=i&amp;rct=j&amp;q=&amp;esrc=s&amp;source=images&amp;cd=&amp;cad=rja&amp;uact=8&amp;ved=0ahUKEwif3sXqk53LAhXknaYKHQrbCx0QjRwIBw&amp;url=http://www.uleth.ca/research/university-lethbridge-research&amp;psig=AFQjCNHF6VhyC9fVEqcTa1ea2S63c2faxA&amp;ust=1456841543399863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ca/url?sa=i&amp;rct=j&amp;q=&amp;esrc=s&amp;source=images&amp;cd=&amp;cad=rja&amp;uact=8&amp;ved=0ahUKEwjymoeR0fnKAhWFIqYKHfFFDx0QjRwIBw&amp;url=https://en.wikipedia.org/wiki/Flag_of_China&amp;bvm=bv.114195076,d.dGY&amp;psig=AFQjCNE07SAHpvVLjRet7GnN1Z3gGMqT5A&amp;ust=1455621052872094" TargetMode="External"/><Relationship Id="rId13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12" Type="http://schemas.openxmlformats.org/officeDocument/2006/relationships/hyperlink" Target="https://www.google.ca/url?sa=i&amp;rct=j&amp;q=&amp;esrc=s&amp;source=images&amp;cd=&amp;cad=rja&amp;uact=8&amp;ved=0ahUKEwiD8_Sq0fnKAhUGeaYKHYYQB10QjRwIBw&amp;url=https://en.wikipedia.org/wiki/Flag_of_Ecuador&amp;bvm=bv.114195076,d.dGY&amp;psig=AFQjCNE8mYkzaIR2RqXG7h9e0_cAj36dAw&amp;ust=1455621106680173" TargetMode="External"/><Relationship Id="rId2" Type="http://schemas.openxmlformats.org/officeDocument/2006/relationships/hyperlink" Target="https://www.google.ca/url?sa=i&amp;rct=j&amp;q=&amp;esrc=s&amp;source=images&amp;cd=&amp;cad=rja&amp;uact=8&amp;ved=0ahUKEwj6jYrx0PnKAhXC2KYKHRx0BQIQjRwIBw&amp;url=https://en.wikipedia.org/wiki/Flag_of_Brazil&amp;bvm=bv.114195076,d.dGY&amp;psig=AFQjCNFDooEWT1nFNhxzYU7X3doc8NSSFA&amp;ust=1455620958977354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ca/url?sa=i&amp;rct=j&amp;q=&amp;esrc=s&amp;source=images&amp;cd=&amp;cad=rja&amp;uact=8&amp;ved=0ahUKEwimq92J0fnKAhXmYaYKHRdoDrcQjRwIBw&amp;url=https://en.wikipedia.org/wiki/Flag_of_Vietnam&amp;bvm=bv.114195076,d.dGY&amp;psig=AFQjCNG2fYtA49LNQfWz4JZTBa1PCXF4wQ&amp;ust=1455621032446493" TargetMode="External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0" Type="http://schemas.openxmlformats.org/officeDocument/2006/relationships/hyperlink" Target="https://www.google.ca/url?sa=i&amp;rct=j&amp;q=&amp;esrc=s&amp;source=images&amp;cd=&amp;cad=rja&amp;uact=8&amp;ved=0ahUKEwi21oed0fnKAhXEMKYKHRrhBqsQjRwIBw&amp;url=https://en.wikipedia.org/wiki/Flag_of_Japan&amp;bvm=bv.114195076,d.dGY&amp;psig=AFQjCNFT1yqOg6a0QbZY4SVAMmm7Qzw2yw&amp;ust=1455621079228598" TargetMode="External"/><Relationship Id="rId4" Type="http://schemas.openxmlformats.org/officeDocument/2006/relationships/hyperlink" Target="https://www.google.ca/url?sa=i&amp;rct=j&amp;q=&amp;esrc=s&amp;source=images&amp;cd=&amp;cad=rja&amp;uact=8&amp;ved=0ahUKEwijwK780PnKAhUCMKYKHSMEDBcQjRwIBw&amp;url=https://commons.wikimedia.org/wiki/File:Flag_of_Nepal.svg&amp;bvm=bv.114195076,d.dGY&amp;psig=AFQjCNFcxB51zXYbvBybz_3kVfnr_YTwCQ&amp;ust=1455621010583295" TargetMode="External"/><Relationship Id="rId9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ed.com/talks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g"/><Relationship Id="rId3" Type="http://schemas.openxmlformats.org/officeDocument/2006/relationships/image" Target="../media/image19.jpg"/><Relationship Id="rId7" Type="http://schemas.openxmlformats.org/officeDocument/2006/relationships/image" Target="../media/image23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google.ca/url?sa=i&amp;rct=j&amp;q=&amp;esrc=s&amp;source=images&amp;cd=&amp;cad=rja&amp;uact=8&amp;ved=0ahUKEwif3sXqk53LAhXknaYKHQrbCx0QjRwIBw&amp;url=http://www.uleth.ca/research/university-lethbridge-research&amp;psig=AFQjCNHF6VhyC9fVEqcTa1ea2S63c2faxA&amp;ust=1456841543399863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11560" y="1131590"/>
            <a:ext cx="7772400" cy="1102519"/>
          </a:xfrm>
        </p:spPr>
        <p:txBody>
          <a:bodyPr>
            <a:noAutofit/>
          </a:bodyPr>
          <a:lstStyle/>
          <a:p>
            <a:r>
              <a:rPr lang="en-US" altLang="ko-KR" sz="4200" b="1" dirty="0">
                <a:solidFill>
                  <a:srgbClr val="FF3300"/>
                </a:solidFill>
              </a:rPr>
              <a:t>[</a:t>
            </a:r>
            <a:r>
              <a:rPr lang="en-US" altLang="ko-KR" sz="4200" b="1" dirty="0"/>
              <a:t>  University</a:t>
            </a:r>
            <a:r>
              <a:rPr lang="ko-KR" altLang="en-US" sz="4200" b="1" dirty="0"/>
              <a:t> </a:t>
            </a:r>
            <a:r>
              <a:rPr lang="en-US" altLang="ko-KR" sz="4200" b="1" dirty="0"/>
              <a:t>of</a:t>
            </a:r>
            <a:r>
              <a:rPr lang="ko-KR" altLang="en-US" sz="4200" b="1" dirty="0"/>
              <a:t> </a:t>
            </a:r>
            <a:r>
              <a:rPr lang="en-US" altLang="ko-KR" sz="4200" b="1" dirty="0"/>
              <a:t>Lethbridge</a:t>
            </a:r>
            <a:r>
              <a:rPr lang="ko-KR" altLang="en-US" sz="4200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  </a:t>
            </a:r>
            <a:r>
              <a:rPr lang="en-US" altLang="ko-KR" sz="4200" b="1" dirty="0">
                <a:solidFill>
                  <a:srgbClr val="FF0000"/>
                </a:solidFill>
              </a:rPr>
              <a:t>]</a:t>
            </a:r>
            <a:endParaRPr lang="ko-KR" altLang="en-US" sz="42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86578" y="3435846"/>
            <a:ext cx="29663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ko-KR" dirty="0">
              <a:ln>
                <a:solidFill>
                  <a:schemeClr val="bg1">
                    <a:lumMod val="50000"/>
                    <a:alpha val="30000"/>
                  </a:schemeClr>
                </a:solidFill>
              </a:ln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ko-KR" altLang="en-US" dirty="0"/>
          </a:p>
        </p:txBody>
      </p:sp>
      <p:pic>
        <p:nvPicPr>
          <p:cNvPr id="6" name="Picture 2" descr="http://www.uleth.ca/research/sites/uleth.ca.research/themes/flora_evo/logo.png">
            <a:hlinkClick r:id="rId2"/>
            <a:extLst>
              <a:ext uri="{FF2B5EF4-FFF2-40B4-BE49-F238E27FC236}">
                <a16:creationId xmlns:a16="http://schemas.microsoft.com/office/drawing/2014/main" id="{E1BE2A4D-438A-40E6-84C7-6B8C66D2C40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/>
          <a:srcRect r="70670"/>
          <a:stretch/>
        </p:blipFill>
        <p:spPr bwMode="auto">
          <a:xfrm>
            <a:off x="6876256" y="2571750"/>
            <a:ext cx="2058421" cy="21602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475452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598053B-FE20-4158-B16E-1305BB665A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4200" b="1" dirty="0"/>
              <a:t>Lethbridge</a:t>
            </a:r>
            <a:endParaRPr lang="ko-KR" altLang="en-US" sz="4200" b="1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DCCFD292-A136-41A0-B848-C584A68EB4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02" y="1275606"/>
            <a:ext cx="5836958" cy="358990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FC3FBDF-2E66-4CA6-98D7-FBEC12D54E4D}"/>
              </a:ext>
            </a:extLst>
          </p:cNvPr>
          <p:cNvSpPr txBox="1"/>
          <p:nvPr/>
        </p:nvSpPr>
        <p:spPr>
          <a:xfrm>
            <a:off x="6156176" y="1658580"/>
            <a:ext cx="2987824" cy="2785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500" dirty="0"/>
              <a:t>캐나다 </a:t>
            </a:r>
            <a:r>
              <a:rPr lang="en-US" altLang="ko-KR" sz="2500" dirty="0"/>
              <a:t>Alberta</a:t>
            </a:r>
            <a:r>
              <a:rPr lang="ko-KR" altLang="en-US" sz="2500" dirty="0"/>
              <a:t>주에 위치</a:t>
            </a:r>
            <a:endParaRPr lang="en-US" altLang="ko-KR" sz="2500" dirty="0"/>
          </a:p>
          <a:p>
            <a:endParaRPr lang="en-US" altLang="ko-KR" sz="25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500" dirty="0"/>
              <a:t>작고 한적한 도시</a:t>
            </a:r>
            <a:endParaRPr lang="en-US" altLang="ko-KR" sz="2500" dirty="0"/>
          </a:p>
          <a:p>
            <a:endParaRPr lang="en-US" altLang="ko-KR" sz="25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500" dirty="0"/>
              <a:t>Calgary</a:t>
            </a:r>
            <a:r>
              <a:rPr lang="ko-KR" altLang="en-US" sz="2500" dirty="0"/>
              <a:t>와 </a:t>
            </a:r>
            <a:r>
              <a:rPr lang="en-US" altLang="ko-KR" sz="2500" dirty="0"/>
              <a:t>2</a:t>
            </a:r>
            <a:r>
              <a:rPr lang="ko-KR" altLang="en-US" sz="2500" dirty="0"/>
              <a:t>시간 거리에 위치 </a:t>
            </a:r>
          </a:p>
        </p:txBody>
      </p:sp>
    </p:spTree>
    <p:extLst>
      <p:ext uri="{BB962C8B-B14F-4D97-AF65-F5344CB8AC3E}">
        <p14:creationId xmlns:p14="http://schemas.microsoft.com/office/powerpoint/2010/main" val="12688979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0BB4443-6294-47E7-9CC1-DE4D2CD722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972616" y="346348"/>
            <a:ext cx="11089232" cy="857250"/>
          </a:xfrm>
        </p:spPr>
        <p:txBody>
          <a:bodyPr>
            <a:noAutofit/>
          </a:bodyPr>
          <a:lstStyle/>
          <a:p>
            <a:r>
              <a:rPr lang="en-US" altLang="ko-KR" sz="4000" b="1" dirty="0"/>
              <a:t>EAP(English for Academic Purposes)</a:t>
            </a:r>
            <a:endParaRPr lang="ko-KR" altLang="en-US" sz="4000" b="1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87C402B-D07F-4AE0-A664-B8DF733D89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659210"/>
          </a:xfrm>
        </p:spPr>
        <p:txBody>
          <a:bodyPr>
            <a:normAutofit/>
          </a:bodyPr>
          <a:lstStyle/>
          <a:p>
            <a:endParaRPr lang="en-US" altLang="ko-KR" sz="2500" dirty="0">
              <a:ln>
                <a:solidFill>
                  <a:schemeClr val="tx1">
                    <a:alpha val="30000"/>
                  </a:schemeClr>
                </a:solidFill>
              </a:ln>
            </a:endParaRPr>
          </a:p>
          <a:p>
            <a:r>
              <a:rPr lang="ko-KR" altLang="en-US" sz="2500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영어가 모국어가 아닌 사람들을 위해 개설된 프로그램</a:t>
            </a:r>
            <a:endParaRPr lang="en-US" altLang="ko-KR" sz="2500" dirty="0">
              <a:ln>
                <a:solidFill>
                  <a:schemeClr val="tx1">
                    <a:alpha val="30000"/>
                  </a:schemeClr>
                </a:solidFill>
              </a:ln>
            </a:endParaRPr>
          </a:p>
          <a:p>
            <a:pPr marL="0" indent="0">
              <a:buNone/>
            </a:pPr>
            <a:r>
              <a:rPr lang="ko-KR" altLang="en-US" sz="2500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 </a:t>
            </a:r>
            <a:endParaRPr lang="en-US" altLang="ko-KR" sz="2500" dirty="0">
              <a:ln>
                <a:solidFill>
                  <a:schemeClr val="tx1">
                    <a:alpha val="30000"/>
                  </a:schemeClr>
                </a:solidFill>
              </a:ln>
            </a:endParaRPr>
          </a:p>
          <a:p>
            <a:pPr>
              <a:buFontTx/>
              <a:buChar char="-"/>
            </a:pPr>
            <a:r>
              <a:rPr lang="ko-KR" altLang="en-US" sz="2500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대학 진학 예정자 혹은 학술적인 용도로 영어를 쓰고자 하는 학생들에게 적합</a:t>
            </a:r>
            <a:endParaRPr lang="en-US" altLang="ko-KR" sz="2500" dirty="0">
              <a:ln>
                <a:solidFill>
                  <a:schemeClr val="tx1">
                    <a:alpha val="30000"/>
                  </a:schemeClr>
                </a:solidFill>
              </a:ln>
            </a:endParaRPr>
          </a:p>
          <a:p>
            <a:pPr>
              <a:buFontTx/>
              <a:buChar char="-"/>
            </a:pPr>
            <a:r>
              <a:rPr lang="ko-KR" altLang="en-US" sz="2500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레포트와 에세이 작성</a:t>
            </a:r>
            <a:endParaRPr lang="en-US" altLang="ko-KR" sz="2500" dirty="0">
              <a:ln>
                <a:solidFill>
                  <a:schemeClr val="tx1">
                    <a:alpha val="30000"/>
                  </a:schemeClr>
                </a:solidFill>
              </a:ln>
            </a:endParaRPr>
          </a:p>
          <a:p>
            <a:pPr>
              <a:buFontTx/>
              <a:buChar char="-"/>
            </a:pPr>
            <a:r>
              <a:rPr lang="en-US" altLang="ko-KR" sz="2500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ESL </a:t>
            </a:r>
            <a:r>
              <a:rPr lang="ko-KR" altLang="en-US" sz="2500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보다 조금 더 학문적인 영어를 배움</a:t>
            </a:r>
            <a:endParaRPr lang="en-US" altLang="ko-KR" sz="2500" dirty="0">
              <a:ln>
                <a:solidFill>
                  <a:schemeClr val="tx1">
                    <a:alpha val="30000"/>
                  </a:schemeClr>
                </a:solidFill>
              </a:ln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EC195E82-2C11-4C45-AA9D-E81AE9C1EF52}"/>
              </a:ext>
            </a:extLst>
          </p:cNvPr>
          <p:cNvGrpSpPr/>
          <p:nvPr/>
        </p:nvGrpSpPr>
        <p:grpSpPr>
          <a:xfrm>
            <a:off x="6732240" y="3363838"/>
            <a:ext cx="2088232" cy="1321107"/>
            <a:chOff x="1357290" y="1785926"/>
            <a:chExt cx="7065374" cy="3805368"/>
          </a:xfrm>
        </p:grpSpPr>
        <p:pic>
          <p:nvPicPr>
            <p:cNvPr id="5" name="Picture 8" descr="https://upload.wikimedia.org/wikipedia/en/thumb/0/05/Flag_of_Brazil.svg/1280px-Flag_of_Brazil.svg.png">
              <a:hlinkClick r:id="rId2"/>
              <a:extLst>
                <a:ext uri="{FF2B5EF4-FFF2-40B4-BE49-F238E27FC236}">
                  <a16:creationId xmlns:a16="http://schemas.microsoft.com/office/drawing/2014/main" id="{AAA8B343-8C32-4D7C-B739-DF2F8A6B6C7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357290" y="2357430"/>
              <a:ext cx="1850546" cy="1295382"/>
            </a:xfrm>
            <a:prstGeom prst="rect">
              <a:avLst/>
            </a:prstGeom>
            <a:noFill/>
          </p:spPr>
        </p:pic>
        <p:pic>
          <p:nvPicPr>
            <p:cNvPr id="6" name="Picture 10" descr="https://upload.wikimedia.org/wikipedia/commons/thumb/9/9b/Flag_of_Nepal.svg/1000px-Flag_of_Nepal.svg.png">
              <a:hlinkClick r:id="rId4"/>
              <a:extLst>
                <a:ext uri="{FF2B5EF4-FFF2-40B4-BE49-F238E27FC236}">
                  <a16:creationId xmlns:a16="http://schemas.microsoft.com/office/drawing/2014/main" id="{63163BC3-6D57-499F-92A0-703E6E356FD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071934" y="1785926"/>
              <a:ext cx="1850400" cy="2256043"/>
            </a:xfrm>
            <a:prstGeom prst="rect">
              <a:avLst/>
            </a:prstGeom>
            <a:noFill/>
          </p:spPr>
        </p:pic>
        <p:pic>
          <p:nvPicPr>
            <p:cNvPr id="7" name="Picture 12" descr="https://upload.wikimedia.org/wikipedia/commons/thumb/2/21/Flag_of_Vietnam.svg/2000px-Flag_of_Vietnam.svg.png">
              <a:hlinkClick r:id="rId6"/>
              <a:extLst>
                <a:ext uri="{FF2B5EF4-FFF2-40B4-BE49-F238E27FC236}">
                  <a16:creationId xmlns:a16="http://schemas.microsoft.com/office/drawing/2014/main" id="{BD76C180-C80E-4CA8-A446-70286CA9F1D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6572264" y="2500306"/>
              <a:ext cx="1850400" cy="1233600"/>
            </a:xfrm>
            <a:prstGeom prst="rect">
              <a:avLst/>
            </a:prstGeom>
            <a:noFill/>
          </p:spPr>
        </p:pic>
        <p:pic>
          <p:nvPicPr>
            <p:cNvPr id="8" name="Picture 14" descr="https://upload.wikimedia.org/wikipedia/commons/thumb/f/fa/Flag_of_the_People's_Republic_of_China.svg/2000px-Flag_of_the_People's_Republic_of_China.svg.png">
              <a:hlinkClick r:id="rId8"/>
              <a:extLst>
                <a:ext uri="{FF2B5EF4-FFF2-40B4-BE49-F238E27FC236}">
                  <a16:creationId xmlns:a16="http://schemas.microsoft.com/office/drawing/2014/main" id="{275767BC-6101-4D20-AC47-FCD94BC1018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357290" y="4357694"/>
              <a:ext cx="1850400" cy="1233600"/>
            </a:xfrm>
            <a:prstGeom prst="rect">
              <a:avLst/>
            </a:prstGeom>
            <a:noFill/>
          </p:spPr>
        </p:pic>
        <p:pic>
          <p:nvPicPr>
            <p:cNvPr id="9" name="Picture 16" descr="https://upload.wikimedia.org/wikipedia/en/thumb/9/9e/Flag_of_Japan.svg/1280px-Flag_of_Japan.svg.png">
              <a:hlinkClick r:id="rId10"/>
              <a:extLst>
                <a:ext uri="{FF2B5EF4-FFF2-40B4-BE49-F238E27FC236}">
                  <a16:creationId xmlns:a16="http://schemas.microsoft.com/office/drawing/2014/main" id="{BE83C02A-F36F-42CF-AC73-645255EF2D0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6572264" y="4357694"/>
              <a:ext cx="1850400" cy="12336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</p:pic>
        <p:pic>
          <p:nvPicPr>
            <p:cNvPr id="10" name="Picture 18" descr="https://upload.wikimedia.org/wikipedia/commons/thumb/e/e8/Flag_of_Ecuador.svg/2000px-Flag_of_Ecuador.svg.png">
              <a:hlinkClick r:id="rId12"/>
              <a:extLst>
                <a:ext uri="{FF2B5EF4-FFF2-40B4-BE49-F238E27FC236}">
                  <a16:creationId xmlns:a16="http://schemas.microsoft.com/office/drawing/2014/main" id="{0C2AE38A-A85B-48AE-91FB-29BA5FFBF49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4000496" y="4357694"/>
              <a:ext cx="1850400" cy="1233600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38712103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3BEF741-288E-4CD7-9DC8-0FD8A03CAA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200" b="1" dirty="0"/>
              <a:t>반</a:t>
            </a:r>
            <a:r>
              <a:rPr lang="en-US" altLang="ko-KR" sz="4200" b="1" dirty="0"/>
              <a:t> </a:t>
            </a:r>
            <a:r>
              <a:rPr lang="ko-KR" altLang="en-US" sz="4200" b="1" dirty="0"/>
              <a:t>배정 시험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0AB808A-4ECD-4DF3-86EC-15E4747829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00150"/>
            <a:ext cx="8229600" cy="3603847"/>
          </a:xfrm>
        </p:spPr>
        <p:txBody>
          <a:bodyPr>
            <a:normAutofit/>
          </a:bodyPr>
          <a:lstStyle/>
          <a:p>
            <a:r>
              <a:rPr lang="en-US" altLang="ko-KR" sz="3000" b="1" dirty="0"/>
              <a:t>Reading</a:t>
            </a:r>
            <a:r>
              <a:rPr lang="en-US" altLang="ko-KR" sz="3000" dirty="0"/>
              <a:t> : </a:t>
            </a:r>
            <a:r>
              <a:rPr lang="ko-KR" altLang="en-US" sz="3000" dirty="0"/>
              <a:t>지문 읽고 질문에 답하기</a:t>
            </a:r>
            <a:endParaRPr lang="en-US" altLang="ko-KR" sz="3000" dirty="0"/>
          </a:p>
          <a:p>
            <a:r>
              <a:rPr lang="en-US" altLang="ko-KR" sz="3000" b="1" dirty="0"/>
              <a:t>Writing</a:t>
            </a:r>
            <a:r>
              <a:rPr lang="en-US" altLang="ko-KR" sz="3000" dirty="0"/>
              <a:t> : </a:t>
            </a:r>
            <a:r>
              <a:rPr lang="ko-KR" altLang="en-US" sz="3000" dirty="0"/>
              <a:t>주어진 주제에 대해 짧은 글쓰기</a:t>
            </a:r>
            <a:endParaRPr lang="en-US" altLang="ko-KR" sz="3000" dirty="0"/>
          </a:p>
          <a:p>
            <a:r>
              <a:rPr lang="en-US" altLang="ko-KR" sz="3000" b="1" dirty="0"/>
              <a:t>Listening</a:t>
            </a:r>
            <a:r>
              <a:rPr lang="en-US" altLang="ko-KR" sz="3000" dirty="0"/>
              <a:t> : TED </a:t>
            </a:r>
            <a:r>
              <a:rPr lang="ko-KR" altLang="en-US" sz="3000" dirty="0"/>
              <a:t>강연 듣고 질문에 답하기</a:t>
            </a:r>
            <a:endParaRPr lang="en-US" altLang="ko-KR" sz="3000" dirty="0"/>
          </a:p>
          <a:p>
            <a:pPr marL="0" indent="0">
              <a:buNone/>
            </a:pPr>
            <a:r>
              <a:rPr lang="en-US" altLang="ko-KR" sz="2500" dirty="0"/>
              <a:t>(</a:t>
            </a:r>
            <a:r>
              <a:rPr lang="en-US" altLang="ko-KR" sz="2500" dirty="0">
                <a:hlinkClick r:id="rId2"/>
              </a:rPr>
              <a:t>https://www.ted.com/talks</a:t>
            </a:r>
            <a:r>
              <a:rPr lang="en-US" altLang="ko-KR" sz="2500" dirty="0"/>
              <a:t>)</a:t>
            </a:r>
          </a:p>
          <a:p>
            <a:r>
              <a:rPr lang="en-US" altLang="ko-KR" sz="3000" b="1" dirty="0"/>
              <a:t>Speaking</a:t>
            </a:r>
            <a:r>
              <a:rPr lang="en-US" altLang="ko-KR" sz="3000" dirty="0"/>
              <a:t> : </a:t>
            </a:r>
            <a:r>
              <a:rPr lang="ko-KR" altLang="en-US" sz="3000" dirty="0"/>
              <a:t>교수와 </a:t>
            </a:r>
            <a:r>
              <a:rPr lang="en-US" altLang="ko-KR" sz="3000" dirty="0"/>
              <a:t>1:1</a:t>
            </a:r>
            <a:r>
              <a:rPr lang="ko-KR" altLang="en-US" sz="3000" dirty="0"/>
              <a:t>로 대화</a:t>
            </a:r>
            <a:endParaRPr lang="en-US" altLang="ko-KR" sz="3000" dirty="0"/>
          </a:p>
          <a:p>
            <a:r>
              <a:rPr lang="en-US" altLang="ko-KR" sz="3000" dirty="0"/>
              <a:t>3</a:t>
            </a:r>
            <a:r>
              <a:rPr lang="ko-KR" altLang="en-US" sz="3000" dirty="0"/>
              <a:t>시간에 걸쳐 응시하게 됨</a:t>
            </a:r>
          </a:p>
        </p:txBody>
      </p:sp>
    </p:spTree>
    <p:extLst>
      <p:ext uri="{BB962C8B-B14F-4D97-AF65-F5344CB8AC3E}">
        <p14:creationId xmlns:p14="http://schemas.microsoft.com/office/powerpoint/2010/main" val="36526278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3BE8388-12B2-4DB6-8B52-3CC0F8FF0C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200" b="1"/>
              <a:t>반 배정</a:t>
            </a:r>
          </a:p>
        </p:txBody>
      </p:sp>
      <p:pic>
        <p:nvPicPr>
          <p:cNvPr id="15" name="Picture 5" descr="C:\Users\LG\Desktop\checkbox.png">
            <a:extLst>
              <a:ext uri="{FF2B5EF4-FFF2-40B4-BE49-F238E27FC236}">
                <a16:creationId xmlns:a16="http://schemas.microsoft.com/office/drawing/2014/main" id="{1DD0AEBC-D1CC-4628-900F-28EEB534E6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520" y="1131590"/>
            <a:ext cx="2644338" cy="576064"/>
          </a:xfrm>
          <a:prstGeom prst="rect">
            <a:avLst/>
          </a:prstGeom>
          <a:noFill/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246541D5-6665-4F18-891A-280DAB2CE5C0}"/>
              </a:ext>
            </a:extLst>
          </p:cNvPr>
          <p:cNvSpPr txBox="1"/>
          <p:nvPr/>
        </p:nvSpPr>
        <p:spPr>
          <a:xfrm>
            <a:off x="539552" y="1158592"/>
            <a:ext cx="20204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Intermediate</a:t>
            </a:r>
            <a:endParaRPr lang="ko-KR" altLang="en-US" sz="2500" dirty="0"/>
          </a:p>
        </p:txBody>
      </p:sp>
      <p:pic>
        <p:nvPicPr>
          <p:cNvPr id="17" name="Picture 5" descr="C:\Users\LG\Desktop\checkbox.png">
            <a:extLst>
              <a:ext uri="{FF2B5EF4-FFF2-40B4-BE49-F238E27FC236}">
                <a16:creationId xmlns:a16="http://schemas.microsoft.com/office/drawing/2014/main" id="{A0594902-0C7B-40E7-B29F-990FF2D69A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03848" y="1131590"/>
            <a:ext cx="3260318" cy="572074"/>
          </a:xfrm>
          <a:prstGeom prst="rect">
            <a:avLst/>
          </a:prstGeom>
          <a:noFill/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3F64FC84-3F7F-425E-A591-54181EB1DF2B}"/>
              </a:ext>
            </a:extLst>
          </p:cNvPr>
          <p:cNvSpPr txBox="1"/>
          <p:nvPr/>
        </p:nvSpPr>
        <p:spPr>
          <a:xfrm>
            <a:off x="3491880" y="1196957"/>
            <a:ext cx="282199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High Intermediate</a:t>
            </a:r>
            <a:endParaRPr lang="ko-KR" altLang="en-US" sz="2500" dirty="0"/>
          </a:p>
        </p:txBody>
      </p:sp>
      <p:pic>
        <p:nvPicPr>
          <p:cNvPr id="19" name="Picture 5" descr="C:\Users\LG\Desktop\checkbox.png">
            <a:extLst>
              <a:ext uri="{FF2B5EF4-FFF2-40B4-BE49-F238E27FC236}">
                <a16:creationId xmlns:a16="http://schemas.microsoft.com/office/drawing/2014/main" id="{B756B863-3D54-4334-9392-71384252D8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55532" y="1135579"/>
            <a:ext cx="2064940" cy="572075"/>
          </a:xfrm>
          <a:prstGeom prst="rect">
            <a:avLst/>
          </a:prstGeom>
          <a:noFill/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E7E6E398-DAB5-498B-9304-B642DF2D2E5B}"/>
              </a:ext>
            </a:extLst>
          </p:cNvPr>
          <p:cNvSpPr txBox="1"/>
          <p:nvPr/>
        </p:nvSpPr>
        <p:spPr>
          <a:xfrm>
            <a:off x="6997790" y="1194306"/>
            <a:ext cx="160665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Advanced</a:t>
            </a:r>
            <a:endParaRPr lang="ko-KR" altLang="en-US" sz="250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8D0EAC8-34D0-4FD8-892B-A54A340A111F}"/>
              </a:ext>
            </a:extLst>
          </p:cNvPr>
          <p:cNvSpPr txBox="1"/>
          <p:nvPr/>
        </p:nvSpPr>
        <p:spPr>
          <a:xfrm>
            <a:off x="251520" y="4011910"/>
            <a:ext cx="62159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ln>
                  <a:solidFill>
                    <a:srgbClr val="FF3300">
                      <a:alpha val="30000"/>
                    </a:srgbClr>
                  </a:solidFill>
                </a:ln>
                <a:solidFill>
                  <a:srgbClr val="FF3300"/>
                </a:solidFill>
              </a:rPr>
              <a:t>▶ 두 과목의 레벨이 다를 수 있음</a:t>
            </a:r>
            <a:endParaRPr lang="ko-KR" altLang="en-US" sz="20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A5A6D29-D8E4-4C0E-B2AE-E9DF4BBC39EE}"/>
              </a:ext>
            </a:extLst>
          </p:cNvPr>
          <p:cNvSpPr txBox="1"/>
          <p:nvPr/>
        </p:nvSpPr>
        <p:spPr>
          <a:xfrm>
            <a:off x="248186" y="3507854"/>
            <a:ext cx="62159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ln>
                  <a:solidFill>
                    <a:srgbClr val="FF3300">
                      <a:alpha val="30000"/>
                    </a:srgbClr>
                  </a:solidFill>
                </a:ln>
                <a:solidFill>
                  <a:srgbClr val="FF3300"/>
                </a:solidFill>
              </a:rPr>
              <a:t>▶ 하나의 레벨 당 두 개의 반 생성 </a:t>
            </a:r>
            <a:r>
              <a:rPr lang="en-US" altLang="ko-KR" sz="2000" dirty="0">
                <a:ln>
                  <a:solidFill>
                    <a:srgbClr val="FF3300">
                      <a:alpha val="30000"/>
                    </a:srgbClr>
                  </a:solidFill>
                </a:ln>
                <a:solidFill>
                  <a:srgbClr val="FF3300"/>
                </a:solidFill>
              </a:rPr>
              <a:t>(</a:t>
            </a:r>
            <a:r>
              <a:rPr lang="ko-KR" altLang="en-US" sz="2000" dirty="0">
                <a:ln>
                  <a:solidFill>
                    <a:srgbClr val="FF3300">
                      <a:alpha val="30000"/>
                    </a:srgbClr>
                  </a:solidFill>
                </a:ln>
                <a:solidFill>
                  <a:srgbClr val="FF3300"/>
                </a:solidFill>
              </a:rPr>
              <a:t>오전반</a:t>
            </a:r>
            <a:r>
              <a:rPr lang="en-US" altLang="ko-KR" sz="2000" dirty="0">
                <a:ln>
                  <a:solidFill>
                    <a:srgbClr val="FF3300">
                      <a:alpha val="30000"/>
                    </a:srgbClr>
                  </a:solidFill>
                </a:ln>
                <a:solidFill>
                  <a:srgbClr val="FF3300"/>
                </a:solidFill>
              </a:rPr>
              <a:t>/</a:t>
            </a:r>
            <a:r>
              <a:rPr lang="ko-KR" altLang="en-US" sz="2000" dirty="0">
                <a:ln>
                  <a:solidFill>
                    <a:srgbClr val="FF3300">
                      <a:alpha val="30000"/>
                    </a:srgbClr>
                  </a:solidFill>
                </a:ln>
                <a:solidFill>
                  <a:srgbClr val="FF3300"/>
                </a:solidFill>
              </a:rPr>
              <a:t>오후반</a:t>
            </a:r>
            <a:r>
              <a:rPr lang="en-US" altLang="ko-KR" sz="2000" dirty="0">
                <a:ln>
                  <a:solidFill>
                    <a:srgbClr val="FF3300">
                      <a:alpha val="30000"/>
                    </a:srgbClr>
                  </a:solidFill>
                </a:ln>
                <a:solidFill>
                  <a:srgbClr val="FF3300"/>
                </a:solidFill>
              </a:rPr>
              <a:t>)</a:t>
            </a:r>
            <a:endParaRPr lang="ko-KR" altLang="en-US" sz="200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460568F-5A08-4355-9C87-E445F4DFFF18}"/>
              </a:ext>
            </a:extLst>
          </p:cNvPr>
          <p:cNvSpPr txBox="1"/>
          <p:nvPr/>
        </p:nvSpPr>
        <p:spPr>
          <a:xfrm>
            <a:off x="248186" y="4544752"/>
            <a:ext cx="62159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ln>
                  <a:solidFill>
                    <a:srgbClr val="FF3300">
                      <a:alpha val="30000"/>
                    </a:srgbClr>
                  </a:solidFill>
                </a:ln>
                <a:solidFill>
                  <a:srgbClr val="FF3300"/>
                </a:solidFill>
              </a:rPr>
              <a:t>▶ </a:t>
            </a:r>
            <a:r>
              <a:rPr lang="ko-KR" altLang="en-US" sz="2000" dirty="0"/>
              <a:t>간혹 </a:t>
            </a:r>
            <a:r>
              <a:rPr lang="en-US" altLang="ko-KR" sz="2000" dirty="0"/>
              <a:t>Beginner </a:t>
            </a:r>
            <a:r>
              <a:rPr lang="ko-KR" altLang="en-US" sz="2000" dirty="0"/>
              <a:t>반이 생성되기도 함</a:t>
            </a:r>
            <a:r>
              <a:rPr lang="en-US" altLang="ko-KR" sz="2000" dirty="0"/>
              <a:t>(</a:t>
            </a:r>
            <a:r>
              <a:rPr lang="ko-KR" altLang="en-US" sz="2000" dirty="0"/>
              <a:t>드문 경우</a:t>
            </a:r>
            <a:r>
              <a:rPr lang="en-US" altLang="ko-KR" sz="2000" dirty="0"/>
              <a:t>)</a:t>
            </a:r>
            <a:endParaRPr lang="ko-KR" altLang="en-US" sz="2000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04D9D3F4-971F-4174-8CA9-F6705DE1B622}"/>
              </a:ext>
            </a:extLst>
          </p:cNvPr>
          <p:cNvSpPr txBox="1"/>
          <p:nvPr/>
        </p:nvSpPr>
        <p:spPr>
          <a:xfrm>
            <a:off x="6444208" y="1897544"/>
            <a:ext cx="280831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/>
              <a:t>한국 </a:t>
            </a:r>
            <a:r>
              <a:rPr lang="en-US" altLang="ko-KR" sz="2000" dirty="0"/>
              <a:t>: 3~4</a:t>
            </a:r>
            <a:r>
              <a:rPr lang="ko-KR" altLang="en-US" sz="2000" dirty="0"/>
              <a:t>명</a:t>
            </a:r>
            <a:endParaRPr lang="en-US" altLang="ko-KR" sz="2000" dirty="0"/>
          </a:p>
          <a:p>
            <a:r>
              <a:rPr lang="ko-KR" altLang="en-US" sz="2000" dirty="0"/>
              <a:t>일본 </a:t>
            </a:r>
            <a:r>
              <a:rPr lang="en-US" altLang="ko-KR" sz="2000" dirty="0"/>
              <a:t>: 5~6</a:t>
            </a:r>
            <a:r>
              <a:rPr lang="ko-KR" altLang="en-US" sz="2000" dirty="0"/>
              <a:t>명</a:t>
            </a:r>
            <a:endParaRPr lang="en-US" altLang="ko-KR" sz="2000" dirty="0"/>
          </a:p>
          <a:p>
            <a:r>
              <a:rPr lang="ko-KR" altLang="en-US" sz="2000" dirty="0"/>
              <a:t>인도 </a:t>
            </a:r>
            <a:r>
              <a:rPr lang="en-US" altLang="ko-KR" sz="2000" dirty="0"/>
              <a:t>: 1</a:t>
            </a:r>
          </a:p>
          <a:p>
            <a:r>
              <a:rPr lang="ko-KR" altLang="en-US" sz="2000" dirty="0"/>
              <a:t>방글라데시 </a:t>
            </a:r>
            <a:r>
              <a:rPr lang="en-US" altLang="ko-KR" sz="2000" dirty="0"/>
              <a:t>: 1~2</a:t>
            </a:r>
          </a:p>
          <a:p>
            <a:r>
              <a:rPr lang="ko-KR" altLang="en-US" sz="2000" dirty="0"/>
              <a:t>독일 </a:t>
            </a:r>
            <a:r>
              <a:rPr lang="en-US" altLang="ko-KR" sz="2000" dirty="0"/>
              <a:t>: 1</a:t>
            </a:r>
          </a:p>
          <a:p>
            <a:r>
              <a:rPr lang="ko-KR" altLang="en-US" sz="2000" dirty="0"/>
              <a:t>중국</a:t>
            </a:r>
            <a:endParaRPr lang="en-US" altLang="ko-KR" sz="2000" dirty="0"/>
          </a:p>
          <a:p>
            <a:r>
              <a:rPr lang="ko-KR" altLang="en-US" sz="2000" dirty="0"/>
              <a:t>브라질</a:t>
            </a:r>
            <a:r>
              <a:rPr lang="en-US" altLang="ko-KR" sz="2000" dirty="0"/>
              <a:t>/</a:t>
            </a:r>
            <a:r>
              <a:rPr lang="ko-KR" altLang="en-US" sz="2000" dirty="0"/>
              <a:t>멕시코</a:t>
            </a:r>
            <a:endParaRPr lang="en-US" altLang="ko-KR" sz="2000" dirty="0"/>
          </a:p>
        </p:txBody>
      </p:sp>
    </p:spTree>
    <p:extLst>
      <p:ext uri="{BB962C8B-B14F-4D97-AF65-F5344CB8AC3E}">
        <p14:creationId xmlns:p14="http://schemas.microsoft.com/office/powerpoint/2010/main" val="33426530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D5A12EF-585D-48B9-BF0A-FEE56FC4A8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>
            <a:normAutofit/>
          </a:bodyPr>
          <a:lstStyle/>
          <a:p>
            <a:r>
              <a:rPr lang="ko-KR" altLang="en-US" sz="4200" b="1" dirty="0"/>
              <a:t>수업</a:t>
            </a:r>
          </a:p>
        </p:txBody>
      </p:sp>
      <p:sp>
        <p:nvSpPr>
          <p:cNvPr id="4" name="타원 3">
            <a:extLst>
              <a:ext uri="{FF2B5EF4-FFF2-40B4-BE49-F238E27FC236}">
                <a16:creationId xmlns:a16="http://schemas.microsoft.com/office/drawing/2014/main" id="{DCCF8E12-E2BB-4202-926F-231C5BA90D6B}"/>
              </a:ext>
            </a:extLst>
          </p:cNvPr>
          <p:cNvSpPr/>
          <p:nvPr/>
        </p:nvSpPr>
        <p:spPr>
          <a:xfrm>
            <a:off x="2797703" y="1563638"/>
            <a:ext cx="3456383" cy="2880320"/>
          </a:xfrm>
          <a:prstGeom prst="ellipse">
            <a:avLst/>
          </a:prstGeom>
          <a:noFill/>
          <a:ln w="22225">
            <a:solidFill>
              <a:srgbClr val="AF90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타원 4">
            <a:extLst>
              <a:ext uri="{FF2B5EF4-FFF2-40B4-BE49-F238E27FC236}">
                <a16:creationId xmlns:a16="http://schemas.microsoft.com/office/drawing/2014/main" id="{0F510647-AF53-4E63-9569-AD3E4F094D94}"/>
              </a:ext>
            </a:extLst>
          </p:cNvPr>
          <p:cNvSpPr/>
          <p:nvPr/>
        </p:nvSpPr>
        <p:spPr>
          <a:xfrm>
            <a:off x="5552248" y="3793305"/>
            <a:ext cx="494936" cy="472045"/>
          </a:xfrm>
          <a:prstGeom prst="ellipse">
            <a:avLst/>
          </a:prstGeom>
          <a:solidFill>
            <a:srgbClr val="272123"/>
          </a:solidFill>
          <a:ln w="50800">
            <a:solidFill>
              <a:srgbClr val="AF9061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E265FA04-B5E6-4513-9D64-B2BACF38D74F}"/>
              </a:ext>
            </a:extLst>
          </p:cNvPr>
          <p:cNvSpPr/>
          <p:nvPr/>
        </p:nvSpPr>
        <p:spPr>
          <a:xfrm>
            <a:off x="5564080" y="1851669"/>
            <a:ext cx="494936" cy="472045"/>
          </a:xfrm>
          <a:prstGeom prst="ellipse">
            <a:avLst/>
          </a:prstGeom>
          <a:solidFill>
            <a:srgbClr val="272123"/>
          </a:solidFill>
          <a:ln w="50800">
            <a:solidFill>
              <a:srgbClr val="AF9061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타원 6">
            <a:extLst>
              <a:ext uri="{FF2B5EF4-FFF2-40B4-BE49-F238E27FC236}">
                <a16:creationId xmlns:a16="http://schemas.microsoft.com/office/drawing/2014/main" id="{F4BF6A1A-BBAF-427B-880C-BC1AA8178A0B}"/>
              </a:ext>
            </a:extLst>
          </p:cNvPr>
          <p:cNvSpPr/>
          <p:nvPr/>
        </p:nvSpPr>
        <p:spPr>
          <a:xfrm>
            <a:off x="2941718" y="1851670"/>
            <a:ext cx="494936" cy="472045"/>
          </a:xfrm>
          <a:prstGeom prst="ellipse">
            <a:avLst/>
          </a:prstGeom>
          <a:solidFill>
            <a:srgbClr val="272123"/>
          </a:solidFill>
          <a:ln w="50800">
            <a:solidFill>
              <a:srgbClr val="AF9061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타원 7">
            <a:extLst>
              <a:ext uri="{FF2B5EF4-FFF2-40B4-BE49-F238E27FC236}">
                <a16:creationId xmlns:a16="http://schemas.microsoft.com/office/drawing/2014/main" id="{2B3F7EAC-A456-4948-86DC-00C6DFCB5359}"/>
              </a:ext>
            </a:extLst>
          </p:cNvPr>
          <p:cNvSpPr/>
          <p:nvPr/>
        </p:nvSpPr>
        <p:spPr>
          <a:xfrm>
            <a:off x="2941718" y="3763794"/>
            <a:ext cx="494936" cy="472045"/>
          </a:xfrm>
          <a:prstGeom prst="ellipse">
            <a:avLst/>
          </a:prstGeom>
          <a:solidFill>
            <a:srgbClr val="272123"/>
          </a:solidFill>
          <a:ln w="50800">
            <a:solidFill>
              <a:srgbClr val="AF9061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F459CED-1455-41D6-9DB3-23D99447544F}"/>
              </a:ext>
            </a:extLst>
          </p:cNvPr>
          <p:cNvSpPr txBox="1"/>
          <p:nvPr/>
        </p:nvSpPr>
        <p:spPr>
          <a:xfrm>
            <a:off x="1135813" y="1779662"/>
            <a:ext cx="216594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500" b="1" dirty="0">
                <a:ln>
                  <a:solidFill>
                    <a:srgbClr val="7AB53D">
                      <a:alpha val="30000"/>
                    </a:srgbClr>
                  </a:solidFill>
                </a:ln>
                <a:solidFill>
                  <a:srgbClr val="7AB53D"/>
                </a:solidFill>
                <a:latin typeface="나눔바른고딕 UltraLight" panose="020B0603020101020101" pitchFamily="50" charset="-127"/>
                <a:ea typeface="나눔바른고딕 UltraLight" panose="020B0603020101020101" pitchFamily="50" charset="-127"/>
              </a:rPr>
              <a:t>Writing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5A0345C-275C-4FBC-8DF9-66BEAA5C8D26}"/>
              </a:ext>
            </a:extLst>
          </p:cNvPr>
          <p:cNvSpPr txBox="1"/>
          <p:nvPr/>
        </p:nvSpPr>
        <p:spPr>
          <a:xfrm>
            <a:off x="1138612" y="3854594"/>
            <a:ext cx="201451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500" b="1" dirty="0">
                <a:ln>
                  <a:solidFill>
                    <a:srgbClr val="FDA800">
                      <a:alpha val="30000"/>
                    </a:srgbClr>
                  </a:solidFill>
                </a:ln>
                <a:solidFill>
                  <a:srgbClr val="FDA800"/>
                </a:solidFill>
                <a:latin typeface="나눔바른고딕 UltraLight" panose="020B0603020101020101" pitchFamily="50" charset="-127"/>
                <a:ea typeface="나눔바른고딕 UltraLight" panose="020B0603020101020101" pitchFamily="50" charset="-127"/>
              </a:rPr>
              <a:t>Reading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DC245A0-554C-4C82-91D3-F3980070AF10}"/>
              </a:ext>
            </a:extLst>
          </p:cNvPr>
          <p:cNvSpPr txBox="1"/>
          <p:nvPr/>
        </p:nvSpPr>
        <p:spPr>
          <a:xfrm>
            <a:off x="6038062" y="3854594"/>
            <a:ext cx="157784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500" b="1" dirty="0">
                <a:ln>
                  <a:solidFill>
                    <a:srgbClr val="AF9061">
                      <a:alpha val="30000"/>
                    </a:srgbClr>
                  </a:solidFill>
                </a:ln>
                <a:solidFill>
                  <a:srgbClr val="AF9061"/>
                </a:solidFill>
                <a:latin typeface="나눔바른고딕 UltraLight" panose="020B0603020101020101" pitchFamily="50" charset="-127"/>
                <a:ea typeface="나눔바른고딕 UltraLight" panose="020B0603020101020101" pitchFamily="50" charset="-127"/>
              </a:rPr>
              <a:t>Listening</a:t>
            </a:r>
            <a:endParaRPr lang="en-US" altLang="ko-KR" sz="2500" b="1" dirty="0">
              <a:ln>
                <a:solidFill>
                  <a:srgbClr val="7AB53D">
                    <a:alpha val="30000"/>
                  </a:srgbClr>
                </a:solidFill>
              </a:ln>
              <a:solidFill>
                <a:srgbClr val="7AB53D"/>
              </a:solidFill>
              <a:latin typeface="나눔바른고딕 UltraLight" panose="020B0603020101020101" pitchFamily="50" charset="-127"/>
              <a:ea typeface="나눔바른고딕 UltraLight" panose="020B0603020101020101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06EC532-AC1A-4320-A1A9-FACF8FFB92C8}"/>
              </a:ext>
            </a:extLst>
          </p:cNvPr>
          <p:cNvSpPr txBox="1"/>
          <p:nvPr/>
        </p:nvSpPr>
        <p:spPr>
          <a:xfrm>
            <a:off x="5962587" y="1779662"/>
            <a:ext cx="194768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500" b="1" dirty="0">
                <a:ln>
                  <a:solidFill>
                    <a:srgbClr val="FDA800">
                      <a:alpha val="30000"/>
                    </a:srgbClr>
                  </a:solidFill>
                </a:ln>
                <a:solidFill>
                  <a:srgbClr val="F2281E"/>
                </a:solidFill>
                <a:latin typeface="나눔바른고딕 UltraLight" panose="020B0603020101020101" pitchFamily="50" charset="-127"/>
                <a:ea typeface="나눔바른고딕 UltraLight" panose="020B0603020101020101" pitchFamily="50" charset="-127"/>
              </a:rPr>
              <a:t>Speaking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12C0A27-D274-48CF-A1D0-BA1BA09AC721}"/>
              </a:ext>
            </a:extLst>
          </p:cNvPr>
          <p:cNvSpPr txBox="1"/>
          <p:nvPr/>
        </p:nvSpPr>
        <p:spPr>
          <a:xfrm>
            <a:off x="1219862" y="2734622"/>
            <a:ext cx="177429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>
                <a:solidFill>
                  <a:schemeClr val="accent4"/>
                </a:solidFill>
              </a:rPr>
              <a:t>Grammar</a:t>
            </a:r>
            <a:endParaRPr lang="ko-KR" altLang="en-US" sz="2500" b="1" dirty="0">
              <a:solidFill>
                <a:schemeClr val="accent4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7D7E71E-EBC5-4499-8B11-70ED781F71D1}"/>
              </a:ext>
            </a:extLst>
          </p:cNvPr>
          <p:cNvSpPr txBox="1"/>
          <p:nvPr/>
        </p:nvSpPr>
        <p:spPr>
          <a:xfrm>
            <a:off x="6254086" y="2734622"/>
            <a:ext cx="177429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>
                <a:solidFill>
                  <a:schemeClr val="accent4"/>
                </a:solidFill>
              </a:rPr>
              <a:t>Grammar</a:t>
            </a:r>
            <a:endParaRPr lang="ko-KR" altLang="en-US" sz="2500" b="1" dirty="0">
              <a:solidFill>
                <a:schemeClr val="accent4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9F548E7-9CA5-4A9A-815F-9786AF646778}"/>
              </a:ext>
            </a:extLst>
          </p:cNvPr>
          <p:cNvSpPr txBox="1"/>
          <p:nvPr/>
        </p:nvSpPr>
        <p:spPr>
          <a:xfrm>
            <a:off x="3833680" y="2643758"/>
            <a:ext cx="13143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000" b="1" dirty="0">
                <a:solidFill>
                  <a:srgbClr val="FF0000"/>
                </a:solidFill>
              </a:rPr>
              <a:t>2</a:t>
            </a:r>
            <a:r>
              <a:rPr lang="ko-KR" altLang="en-US" sz="3000" b="1" dirty="0">
                <a:solidFill>
                  <a:srgbClr val="FF0000"/>
                </a:solidFill>
              </a:rPr>
              <a:t>과목</a:t>
            </a:r>
          </a:p>
        </p:txBody>
      </p:sp>
      <p:pic>
        <p:nvPicPr>
          <p:cNvPr id="20" name="그림 19">
            <a:extLst>
              <a:ext uri="{FF2B5EF4-FFF2-40B4-BE49-F238E27FC236}">
                <a16:creationId xmlns:a16="http://schemas.microsoft.com/office/drawing/2014/main" id="{CE3D1725-A727-4F43-8EB6-48F804B38C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08" y="25745"/>
            <a:ext cx="4195960" cy="5143500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8C62AE38-0CFD-4E0B-AB43-66A1601B70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1329" y="634604"/>
            <a:ext cx="6203459" cy="4089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646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BD607EF-EDB9-44AA-A6EC-CCC861F0AD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200" b="1" dirty="0"/>
              <a:t>시간표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0CD2A8CF-DB51-44F7-AEFF-18AB442FD8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0"/>
            <a:ext cx="3920417" cy="51435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09F7E69-BDAB-4F0F-B30C-B668A3427F9C}"/>
              </a:ext>
            </a:extLst>
          </p:cNvPr>
          <p:cNvSpPr txBox="1"/>
          <p:nvPr/>
        </p:nvSpPr>
        <p:spPr>
          <a:xfrm>
            <a:off x="5076056" y="1851670"/>
            <a:ext cx="381642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ln>
                  <a:solidFill>
                    <a:srgbClr val="FF3300">
                      <a:alpha val="30000"/>
                    </a:srgbClr>
                  </a:solidFill>
                </a:ln>
                <a:solidFill>
                  <a:srgbClr val="FF3300"/>
                </a:solidFill>
              </a:rPr>
              <a:t>▶오후반 시간표</a:t>
            </a:r>
            <a:endParaRPr lang="en-US" altLang="ko-KR" sz="2000" dirty="0">
              <a:ln>
                <a:solidFill>
                  <a:srgbClr val="FF3300">
                    <a:alpha val="30000"/>
                  </a:srgbClr>
                </a:solidFill>
              </a:ln>
              <a:solidFill>
                <a:srgbClr val="FF3300"/>
              </a:solidFill>
            </a:endParaRPr>
          </a:p>
          <a:p>
            <a:r>
              <a:rPr lang="ko-KR" altLang="en-US" sz="2000" dirty="0">
                <a:ln>
                  <a:solidFill>
                    <a:srgbClr val="FF3300">
                      <a:alpha val="30000"/>
                    </a:srgbClr>
                  </a:solidFill>
                </a:ln>
                <a:solidFill>
                  <a:srgbClr val="FF3300"/>
                </a:solidFill>
              </a:rPr>
              <a:t>▶레벨과 상관없이 오후반의 수업 시작 시각과 종료 시각은 동일</a:t>
            </a:r>
            <a:endParaRPr lang="en-US" altLang="ko-KR" sz="2000" dirty="0">
              <a:ln>
                <a:solidFill>
                  <a:srgbClr val="FF3300">
                    <a:alpha val="30000"/>
                  </a:srgbClr>
                </a:solidFill>
              </a:ln>
              <a:solidFill>
                <a:srgbClr val="FF3300"/>
              </a:solidFill>
            </a:endParaRPr>
          </a:p>
          <a:p>
            <a:r>
              <a:rPr lang="ko-KR" altLang="en-US" sz="2000" dirty="0">
                <a:ln>
                  <a:solidFill>
                    <a:srgbClr val="FF3300">
                      <a:alpha val="30000"/>
                    </a:srgbClr>
                  </a:solidFill>
                </a:ln>
                <a:solidFill>
                  <a:srgbClr val="FF3300"/>
                </a:solidFill>
              </a:rPr>
              <a:t>▶</a:t>
            </a:r>
            <a:r>
              <a:rPr lang="en-US" altLang="ko-KR" sz="2000" dirty="0">
                <a:ln>
                  <a:solidFill>
                    <a:srgbClr val="FF3300">
                      <a:alpha val="30000"/>
                    </a:srgbClr>
                  </a:solidFill>
                </a:ln>
                <a:solidFill>
                  <a:srgbClr val="FF3300"/>
                </a:solidFill>
              </a:rPr>
              <a:t>1</a:t>
            </a:r>
            <a:r>
              <a:rPr lang="ko-KR" altLang="en-US" sz="2000" dirty="0">
                <a:ln>
                  <a:solidFill>
                    <a:srgbClr val="FF3300">
                      <a:alpha val="30000"/>
                    </a:srgbClr>
                  </a:solidFill>
                </a:ln>
                <a:solidFill>
                  <a:srgbClr val="FF3300"/>
                </a:solidFill>
              </a:rPr>
              <a:t>교시 </a:t>
            </a:r>
            <a:r>
              <a:rPr lang="en-US" altLang="ko-KR" sz="2000" dirty="0">
                <a:ln>
                  <a:solidFill>
                    <a:srgbClr val="FF3300">
                      <a:alpha val="30000"/>
                    </a:srgbClr>
                  </a:solidFill>
                </a:ln>
                <a:solidFill>
                  <a:srgbClr val="FF3300"/>
                </a:solidFill>
              </a:rPr>
              <a:t>: Writing &amp; Reading</a:t>
            </a:r>
          </a:p>
          <a:p>
            <a:r>
              <a:rPr lang="en-US" altLang="ko-KR" sz="2000" dirty="0">
                <a:ln>
                  <a:solidFill>
                    <a:srgbClr val="FF3300">
                      <a:alpha val="30000"/>
                    </a:srgbClr>
                  </a:solidFill>
                </a:ln>
                <a:solidFill>
                  <a:srgbClr val="FF3300"/>
                </a:solidFill>
              </a:rPr>
              <a:t>   2</a:t>
            </a:r>
            <a:r>
              <a:rPr lang="ko-KR" altLang="en-US" sz="2000" dirty="0">
                <a:ln>
                  <a:solidFill>
                    <a:srgbClr val="FF3300">
                      <a:alpha val="30000"/>
                    </a:srgbClr>
                  </a:solidFill>
                </a:ln>
                <a:solidFill>
                  <a:srgbClr val="FF3300"/>
                </a:solidFill>
              </a:rPr>
              <a:t>교시 </a:t>
            </a:r>
            <a:r>
              <a:rPr lang="en-US" altLang="ko-KR" sz="2000" dirty="0">
                <a:ln>
                  <a:solidFill>
                    <a:srgbClr val="FF3300">
                      <a:alpha val="30000"/>
                    </a:srgbClr>
                  </a:solidFill>
                </a:ln>
                <a:solidFill>
                  <a:srgbClr val="FF3300"/>
                </a:solidFill>
              </a:rPr>
              <a:t>: Speaking &amp; Listening</a:t>
            </a: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673478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B4B13F4-812E-4BC8-8BB0-291C33D06A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200" b="1" dirty="0"/>
              <a:t>수업 내용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BB7853B-6174-4F39-8EE4-35225C039C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72159"/>
            <a:ext cx="8435280" cy="3603847"/>
          </a:xfrm>
        </p:spPr>
        <p:txBody>
          <a:bodyPr>
            <a:normAutofit lnSpcReduction="10000"/>
          </a:bodyPr>
          <a:lstStyle/>
          <a:p>
            <a:r>
              <a:rPr lang="en-US" altLang="ko-KR" sz="2500" dirty="0"/>
              <a:t>Reading: </a:t>
            </a:r>
            <a:r>
              <a:rPr lang="ko-KR" altLang="en-US" sz="2500" dirty="0"/>
              <a:t>지정된 책</a:t>
            </a:r>
            <a:r>
              <a:rPr lang="en-US" altLang="ko-KR" sz="2500" dirty="0"/>
              <a:t>(</a:t>
            </a:r>
            <a:r>
              <a:rPr lang="ko-KR" altLang="en-US" sz="2500" dirty="0"/>
              <a:t>소설</a:t>
            </a:r>
            <a:r>
              <a:rPr lang="en-US" altLang="ko-KR" sz="2500" dirty="0"/>
              <a:t>) </a:t>
            </a:r>
            <a:r>
              <a:rPr lang="ko-KR" altLang="en-US" sz="2500" dirty="0"/>
              <a:t>읽은 후 토론</a:t>
            </a:r>
            <a:endParaRPr lang="en-US" altLang="ko-KR" sz="2500" dirty="0"/>
          </a:p>
          <a:p>
            <a:pPr marL="0" indent="0">
              <a:buNone/>
            </a:pPr>
            <a:r>
              <a:rPr lang="en-US" altLang="ko-KR" sz="2500" dirty="0"/>
              <a:t>               </a:t>
            </a:r>
            <a:r>
              <a:rPr lang="ko-KR" altLang="en-US" sz="2500" dirty="0"/>
              <a:t>글 읽고 내용 분석 및 구조 파악</a:t>
            </a:r>
            <a:endParaRPr lang="en-US" altLang="ko-KR" sz="2500" dirty="0"/>
          </a:p>
          <a:p>
            <a:pPr marL="0" indent="0">
              <a:buNone/>
            </a:pPr>
            <a:endParaRPr lang="en-US" altLang="ko-KR" sz="2500" dirty="0"/>
          </a:p>
          <a:p>
            <a:r>
              <a:rPr lang="en-US" altLang="ko-KR" sz="2500" dirty="0"/>
              <a:t>Writing:</a:t>
            </a:r>
            <a:r>
              <a:rPr lang="ko-KR" altLang="en-US" sz="2500" dirty="0"/>
              <a:t> 다양한 형태의 에세이 및 논문 쓰는 활동</a:t>
            </a:r>
            <a:r>
              <a:rPr lang="en-US" altLang="ko-KR" sz="2500" dirty="0"/>
              <a:t>(</a:t>
            </a:r>
            <a:r>
              <a:rPr lang="ko-KR" altLang="en-US" sz="2500" dirty="0"/>
              <a:t>표절</a:t>
            </a:r>
            <a:r>
              <a:rPr lang="en-US" altLang="ko-KR" sz="2500" dirty="0"/>
              <a:t>X)</a:t>
            </a:r>
          </a:p>
          <a:p>
            <a:pPr marL="0" indent="0">
              <a:buNone/>
            </a:pPr>
            <a:endParaRPr lang="en-US" altLang="ko-KR" sz="2500" dirty="0"/>
          </a:p>
          <a:p>
            <a:r>
              <a:rPr lang="en-US" altLang="ko-KR" sz="2500" dirty="0"/>
              <a:t>Listening: TED </a:t>
            </a:r>
            <a:r>
              <a:rPr lang="ko-KR" altLang="en-US" sz="2500" dirty="0"/>
              <a:t>강연 듣고 내용 파악 및 토론</a:t>
            </a:r>
            <a:endParaRPr lang="en-US" altLang="ko-KR" sz="2500" dirty="0"/>
          </a:p>
          <a:p>
            <a:pPr marL="0" indent="0">
              <a:buNone/>
            </a:pPr>
            <a:endParaRPr lang="en-US" altLang="ko-KR" sz="2500" dirty="0"/>
          </a:p>
          <a:p>
            <a:r>
              <a:rPr lang="en-US" altLang="ko-KR" sz="2500" dirty="0"/>
              <a:t>Speaking: </a:t>
            </a:r>
            <a:r>
              <a:rPr lang="ko-KR" altLang="en-US" sz="2500" dirty="0"/>
              <a:t>개인 발표</a:t>
            </a:r>
            <a:r>
              <a:rPr lang="en-US" altLang="ko-KR" sz="2500" dirty="0"/>
              <a:t>, </a:t>
            </a:r>
            <a:r>
              <a:rPr lang="ko-KR" altLang="en-US" sz="2500" dirty="0"/>
              <a:t>팀 발표</a:t>
            </a:r>
            <a:r>
              <a:rPr lang="en-US" altLang="ko-KR" sz="2500" dirty="0"/>
              <a:t>, </a:t>
            </a:r>
            <a:r>
              <a:rPr lang="ko-KR" altLang="en-US" sz="2500" dirty="0"/>
              <a:t>주제 정해 토론</a:t>
            </a:r>
            <a:endParaRPr lang="en-US" altLang="ko-KR" sz="2500" dirty="0"/>
          </a:p>
          <a:p>
            <a:endParaRPr lang="ko-KR" altLang="en-US" sz="2500" dirty="0"/>
          </a:p>
        </p:txBody>
      </p:sp>
    </p:spTree>
    <p:extLst>
      <p:ext uri="{BB962C8B-B14F-4D97-AF65-F5344CB8AC3E}">
        <p14:creationId xmlns:p14="http://schemas.microsoft.com/office/powerpoint/2010/main" val="12957528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65DBCDD-B33B-48F5-9C88-EDC8B9143C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Homestay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CDE8BAD-2926-4ACC-8516-27B720B9C5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1200150"/>
            <a:ext cx="8579296" cy="3819871"/>
          </a:xfrm>
        </p:spPr>
        <p:txBody>
          <a:bodyPr>
            <a:normAutofit/>
          </a:bodyPr>
          <a:lstStyle/>
          <a:p>
            <a:r>
              <a:rPr lang="ko-KR" altLang="en-US" sz="2500" dirty="0"/>
              <a:t>목적 </a:t>
            </a:r>
            <a:r>
              <a:rPr lang="en-US" altLang="ko-KR" sz="2500" dirty="0"/>
              <a:t>: </a:t>
            </a:r>
            <a:r>
              <a:rPr lang="ko-KR" altLang="en-US" sz="2500" dirty="0"/>
              <a:t>캐나다 문화에 쉽고 빠르게 적응</a:t>
            </a:r>
            <a:r>
              <a:rPr lang="en-US" altLang="ko-KR" sz="2500" dirty="0"/>
              <a:t>, </a:t>
            </a:r>
            <a:r>
              <a:rPr lang="ko-KR" altLang="en-US" sz="2500" dirty="0"/>
              <a:t>회화 능력 향상</a:t>
            </a:r>
            <a:r>
              <a:rPr lang="en-US" altLang="ko-KR" sz="2500" dirty="0"/>
              <a:t>,</a:t>
            </a:r>
          </a:p>
          <a:p>
            <a:pPr marL="0" indent="0">
              <a:buNone/>
            </a:pPr>
            <a:r>
              <a:rPr lang="en-US" altLang="ko-KR" sz="2500" dirty="0"/>
              <a:t>           </a:t>
            </a:r>
            <a:r>
              <a:rPr lang="ko-KR" altLang="en-US" sz="2500" dirty="0"/>
              <a:t>안전한 생활</a:t>
            </a:r>
            <a:endParaRPr lang="en-US" altLang="ko-KR" sz="2500" dirty="0"/>
          </a:p>
          <a:p>
            <a:r>
              <a:rPr lang="ko-KR" altLang="en-US" sz="2500" dirty="0"/>
              <a:t>함께 저녁 식사</a:t>
            </a:r>
            <a:r>
              <a:rPr lang="en-US" altLang="ko-KR" sz="2500" dirty="0"/>
              <a:t>, </a:t>
            </a:r>
            <a:r>
              <a:rPr lang="ko-KR" altLang="en-US" sz="2500" dirty="0"/>
              <a:t>영화 관람</a:t>
            </a:r>
            <a:r>
              <a:rPr lang="en-US" altLang="ko-KR" sz="2500" dirty="0"/>
              <a:t>, </a:t>
            </a:r>
            <a:r>
              <a:rPr lang="ko-KR" altLang="en-US" sz="2500" dirty="0"/>
              <a:t>스포츠 경기</a:t>
            </a:r>
            <a:r>
              <a:rPr lang="en-US" altLang="ko-KR" sz="2500" dirty="0"/>
              <a:t>(</a:t>
            </a:r>
            <a:r>
              <a:rPr lang="ko-KR" altLang="en-US" sz="2500" dirty="0"/>
              <a:t>하키</a:t>
            </a:r>
            <a:r>
              <a:rPr lang="en-US" altLang="ko-KR" sz="2500" dirty="0"/>
              <a:t>)</a:t>
            </a:r>
            <a:r>
              <a:rPr lang="ko-KR" altLang="en-US" sz="2500" dirty="0"/>
              <a:t> 관람</a:t>
            </a:r>
            <a:r>
              <a:rPr lang="en-US" altLang="ko-KR" sz="2500" dirty="0"/>
              <a:t>, </a:t>
            </a:r>
            <a:r>
              <a:rPr lang="ko-KR" altLang="en-US" sz="2500" dirty="0"/>
              <a:t>유명 관광지 방문</a:t>
            </a:r>
            <a:r>
              <a:rPr lang="en-US" altLang="ko-KR" sz="2500" dirty="0"/>
              <a:t>, </a:t>
            </a:r>
            <a:r>
              <a:rPr lang="ko-KR" altLang="en-US" sz="2500" dirty="0"/>
              <a:t>파티</a:t>
            </a:r>
            <a:r>
              <a:rPr lang="en-US" altLang="ko-KR" sz="2500" dirty="0"/>
              <a:t>, </a:t>
            </a:r>
            <a:r>
              <a:rPr lang="ko-KR" altLang="en-US" sz="2500" dirty="0"/>
              <a:t>친구 초대 가능</a:t>
            </a:r>
            <a:endParaRPr lang="en-US" altLang="ko-KR" sz="2500" dirty="0"/>
          </a:p>
          <a:p>
            <a:pPr marL="0" indent="0">
              <a:buNone/>
            </a:pPr>
            <a:endParaRPr lang="en-US" altLang="ko-KR" sz="2500" dirty="0"/>
          </a:p>
          <a:p>
            <a:r>
              <a:rPr lang="en-US" altLang="ko-KR" sz="2500" dirty="0">
                <a:solidFill>
                  <a:srgbClr val="FF0000"/>
                </a:solidFill>
              </a:rPr>
              <a:t>3</a:t>
            </a:r>
            <a:r>
              <a:rPr lang="ko-KR" altLang="en-US" sz="2500" dirty="0">
                <a:solidFill>
                  <a:srgbClr val="FF0000"/>
                </a:solidFill>
              </a:rPr>
              <a:t>개월 동안 지낼 집이므로 지원서 작성 시 신중하게 작성</a:t>
            </a:r>
            <a:endParaRPr lang="en-US" altLang="ko-KR" sz="2500" dirty="0">
              <a:solidFill>
                <a:srgbClr val="FF0000"/>
              </a:solidFill>
            </a:endParaRPr>
          </a:p>
          <a:p>
            <a:r>
              <a:rPr lang="ko-KR" altLang="en-US" sz="2500" dirty="0"/>
              <a:t>불만 사항 이야기하기</a:t>
            </a:r>
            <a:endParaRPr lang="en-US" altLang="ko-KR" sz="2500" dirty="0"/>
          </a:p>
          <a:p>
            <a:r>
              <a:rPr lang="ko-KR" altLang="en-US" sz="2500" dirty="0" err="1"/>
              <a:t>홈스테이</a:t>
            </a:r>
            <a:r>
              <a:rPr lang="ko-KR" altLang="en-US" sz="2500" dirty="0"/>
              <a:t> 가정에 문제가 있으면 변경 가능</a:t>
            </a:r>
            <a:endParaRPr lang="en-US" altLang="ko-KR" sz="2500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69DCEDA5-5634-408C-86F6-B5689D01C40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915566"/>
            <a:ext cx="3943350" cy="3943350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43E257E2-F3EF-4871-B715-1A1DAEFDA0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774998"/>
            <a:ext cx="3526634" cy="4083918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3EA527F9-33CE-4B63-9272-3EF79D2F73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8886" y="146527"/>
            <a:ext cx="4443986" cy="2499742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918E8081-E3A9-4D76-B3D6-A80E67DA501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8789" y="2203224"/>
            <a:ext cx="4956043" cy="2787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095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직사각형 23"/>
          <p:cNvSpPr/>
          <p:nvPr/>
        </p:nvSpPr>
        <p:spPr>
          <a:xfrm>
            <a:off x="713770" y="1014576"/>
            <a:ext cx="5572742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500" b="1" dirty="0" err="1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홈스테이</a:t>
            </a:r>
            <a:r>
              <a:rPr lang="ko-KR" altLang="en-US" sz="2500" b="1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 가족과 함께하는 시간 활용</a:t>
            </a:r>
            <a:endParaRPr lang="en-US" altLang="ko-KR" sz="2500" b="1" dirty="0">
              <a:ln>
                <a:solidFill>
                  <a:schemeClr val="tx1">
                    <a:alpha val="30000"/>
                  </a:schemeClr>
                </a:solidFill>
              </a:ln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214414" y="1928808"/>
            <a:ext cx="19642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[ </a:t>
            </a:r>
            <a:r>
              <a:rPr lang="ko-KR" altLang="en-US" b="1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평일 </a:t>
            </a:r>
            <a:r>
              <a:rPr lang="en-US" altLang="ko-KR" b="1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]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785786" y="2857502"/>
            <a:ext cx="7786742" cy="57150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dirty="0"/>
              <a:t>  아침                     </a:t>
            </a:r>
            <a:r>
              <a:rPr lang="ko-KR" altLang="en-US" sz="1600" b="1" dirty="0">
                <a:solidFill>
                  <a:schemeClr val="tx1"/>
                </a:solidFill>
              </a:rPr>
              <a:t>아</a:t>
            </a:r>
            <a:endParaRPr lang="en-US" altLang="ko-KR" sz="1600" b="1" dirty="0">
              <a:solidFill>
                <a:schemeClr val="tx1"/>
              </a:solidFill>
            </a:endParaRPr>
          </a:p>
          <a:p>
            <a:r>
              <a:rPr lang="ko-KR" altLang="en-US" sz="1600" b="1" dirty="0">
                <a:solidFill>
                  <a:schemeClr val="tx1"/>
                </a:solidFill>
              </a:rPr>
              <a:t>                             침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3214678" y="2857502"/>
            <a:ext cx="3071834" cy="57150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solidFill>
                  <a:schemeClr val="tx1"/>
                </a:solidFill>
              </a:rPr>
              <a:t>학교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42910" y="2428874"/>
            <a:ext cx="82153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Clr>
                <a:srgbClr val="FF3300"/>
              </a:buClr>
            </a:pPr>
            <a:r>
              <a:rPr lang="ko-KR" altLang="en-US" sz="1200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 </a:t>
            </a:r>
            <a:r>
              <a:rPr lang="en-US" altLang="ko-KR" sz="1200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0    1    2    3    4    5    6    7    8    9    10    11    12   13   14   15   16   17   18   19   20   21   22   23   24</a:t>
            </a:r>
          </a:p>
        </p:txBody>
      </p:sp>
      <p:sp>
        <p:nvSpPr>
          <p:cNvPr id="32" name="직사각형 31"/>
          <p:cNvSpPr/>
          <p:nvPr/>
        </p:nvSpPr>
        <p:spPr>
          <a:xfrm>
            <a:off x="785786" y="2857502"/>
            <a:ext cx="2071702" cy="57150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solidFill>
                  <a:schemeClr val="tx1"/>
                </a:solidFill>
              </a:rPr>
              <a:t>잠</a:t>
            </a:r>
          </a:p>
        </p:txBody>
      </p:sp>
      <p:sp>
        <p:nvSpPr>
          <p:cNvPr id="33" name="직사각형 32"/>
          <p:cNvSpPr/>
          <p:nvPr/>
        </p:nvSpPr>
        <p:spPr>
          <a:xfrm>
            <a:off x="7643834" y="2857502"/>
            <a:ext cx="928694" cy="57150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solidFill>
                  <a:schemeClr val="tx1"/>
                </a:solidFill>
              </a:rPr>
              <a:t>개인</a:t>
            </a:r>
            <a:endParaRPr lang="en-US" altLang="ko-KR" sz="1600" b="1" dirty="0">
              <a:solidFill>
                <a:schemeClr val="tx1"/>
              </a:solidFill>
            </a:endParaRPr>
          </a:p>
          <a:p>
            <a:pPr algn="ctr"/>
            <a:r>
              <a:rPr lang="ko-KR" altLang="en-US" sz="1600" b="1" dirty="0">
                <a:solidFill>
                  <a:schemeClr val="tx1"/>
                </a:solidFill>
              </a:rPr>
              <a:t>시간</a:t>
            </a:r>
          </a:p>
        </p:txBody>
      </p:sp>
      <p:sp>
        <p:nvSpPr>
          <p:cNvPr id="34" name="직사각형 33"/>
          <p:cNvSpPr/>
          <p:nvPr/>
        </p:nvSpPr>
        <p:spPr>
          <a:xfrm>
            <a:off x="6286512" y="2857502"/>
            <a:ext cx="1357322" cy="57150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solidFill>
                  <a:schemeClr val="tx1"/>
                </a:solidFill>
              </a:rPr>
              <a:t>저녁 시간</a:t>
            </a:r>
            <a:endParaRPr lang="en-US" altLang="ko-KR" sz="1600" b="1" dirty="0">
              <a:solidFill>
                <a:schemeClr val="tx1"/>
              </a:solidFill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2857488" y="2857502"/>
            <a:ext cx="357190" cy="571504"/>
          </a:xfrm>
          <a:prstGeom prst="rect">
            <a:avLst/>
          </a:prstGeom>
          <a:noFill/>
          <a:ln w="3810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/>
          <p:cNvSpPr/>
          <p:nvPr/>
        </p:nvSpPr>
        <p:spPr>
          <a:xfrm>
            <a:off x="6286512" y="2857502"/>
            <a:ext cx="1357322" cy="571504"/>
          </a:xfrm>
          <a:prstGeom prst="rect">
            <a:avLst/>
          </a:prstGeom>
          <a:noFill/>
          <a:ln w="3810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0090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F3A857C-019D-4F47-82DF-2BA5477C1A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200" b="1"/>
              <a:t>기타 활동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73D625F-D0E4-4A3D-98AC-D5ACCA5073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1347614"/>
            <a:ext cx="8229600" cy="3301875"/>
          </a:xfrm>
        </p:spPr>
        <p:txBody>
          <a:bodyPr>
            <a:normAutofit/>
          </a:bodyPr>
          <a:lstStyle/>
          <a:p>
            <a:r>
              <a:rPr lang="ko-KR" altLang="en-US" sz="2500" dirty="0"/>
              <a:t>동아리</a:t>
            </a:r>
            <a:endParaRPr lang="en-US" altLang="ko-KR" sz="2500" dirty="0"/>
          </a:p>
          <a:p>
            <a:r>
              <a:rPr lang="en-US" altLang="ko-KR" sz="2500" dirty="0">
                <a:solidFill>
                  <a:srgbClr val="FF0000"/>
                </a:solidFill>
              </a:rPr>
              <a:t>Language Partner </a:t>
            </a:r>
            <a:r>
              <a:rPr lang="ko-KR" altLang="en-US" sz="2500" dirty="0">
                <a:solidFill>
                  <a:srgbClr val="FF0000"/>
                </a:solidFill>
              </a:rPr>
              <a:t>신청</a:t>
            </a:r>
            <a:endParaRPr lang="en-US" altLang="ko-KR" sz="2500" dirty="0">
              <a:solidFill>
                <a:srgbClr val="FF0000"/>
              </a:solidFill>
            </a:endParaRPr>
          </a:p>
          <a:p>
            <a:r>
              <a:rPr lang="ko-KR" altLang="en-US" sz="2500" dirty="0">
                <a:solidFill>
                  <a:srgbClr val="FF0000"/>
                </a:solidFill>
              </a:rPr>
              <a:t>학교 활동 참여</a:t>
            </a:r>
            <a:r>
              <a:rPr lang="en-US" altLang="ko-KR" sz="2500" dirty="0">
                <a:solidFill>
                  <a:srgbClr val="FF0000"/>
                </a:solidFill>
              </a:rPr>
              <a:t>(</a:t>
            </a:r>
            <a:r>
              <a:rPr lang="ko-KR" altLang="en-US" sz="2500" dirty="0">
                <a:solidFill>
                  <a:srgbClr val="FF0000"/>
                </a:solidFill>
              </a:rPr>
              <a:t>선착순으로 마감되니 주의</a:t>
            </a:r>
            <a:r>
              <a:rPr lang="en-US" altLang="ko-KR" sz="2500" dirty="0">
                <a:solidFill>
                  <a:srgbClr val="FF0000"/>
                </a:solidFill>
              </a:rPr>
              <a:t>)</a:t>
            </a:r>
          </a:p>
          <a:p>
            <a:pPr>
              <a:buFontTx/>
              <a:buChar char="-"/>
            </a:pPr>
            <a:r>
              <a:rPr lang="ko-KR" altLang="en-US" sz="2500" dirty="0"/>
              <a:t>미로 찾기</a:t>
            </a:r>
            <a:r>
              <a:rPr lang="en-US" altLang="ko-KR" sz="2500" dirty="0"/>
              <a:t>, </a:t>
            </a:r>
            <a:r>
              <a:rPr lang="ko-KR" altLang="en-US" sz="2500" dirty="0"/>
              <a:t>외국인 학생 위한 파티</a:t>
            </a:r>
            <a:r>
              <a:rPr lang="en-US" altLang="ko-KR" sz="2500" dirty="0"/>
              <a:t>, </a:t>
            </a:r>
            <a:r>
              <a:rPr lang="ko-KR" altLang="en-US" sz="2500" dirty="0"/>
              <a:t>할로윈 파티 등</a:t>
            </a:r>
            <a:endParaRPr lang="en-US" altLang="ko-KR" sz="2500" dirty="0"/>
          </a:p>
          <a:p>
            <a:pPr>
              <a:buFontTx/>
              <a:buChar char="-"/>
            </a:pPr>
            <a:r>
              <a:rPr lang="ko-KR" altLang="en-US" sz="2500" dirty="0"/>
              <a:t>외국인 친구 만들 기회</a:t>
            </a:r>
            <a:endParaRPr lang="en-US" altLang="ko-KR" sz="2500" dirty="0"/>
          </a:p>
          <a:p>
            <a:r>
              <a:rPr lang="ko-KR" altLang="en-US" sz="2500" dirty="0"/>
              <a:t>체육관</a:t>
            </a:r>
            <a:r>
              <a:rPr lang="en-US" altLang="ko-KR" sz="2500" dirty="0"/>
              <a:t>(</a:t>
            </a:r>
            <a:r>
              <a:rPr lang="ko-KR" altLang="en-US" sz="2500" dirty="0"/>
              <a:t>수영</a:t>
            </a:r>
            <a:r>
              <a:rPr lang="en-US" altLang="ko-KR" sz="2500" dirty="0"/>
              <a:t>, </a:t>
            </a:r>
            <a:r>
              <a:rPr lang="ko-KR" altLang="en-US" sz="2500" dirty="0"/>
              <a:t>배드민턴</a:t>
            </a:r>
            <a:r>
              <a:rPr lang="en-US" altLang="ko-KR" sz="2500" dirty="0"/>
              <a:t>, </a:t>
            </a:r>
            <a:r>
              <a:rPr lang="ko-KR" altLang="en-US" sz="2500" dirty="0"/>
              <a:t>헬스</a:t>
            </a:r>
            <a:r>
              <a:rPr lang="en-US" altLang="ko-KR" sz="2500" dirty="0"/>
              <a:t>, </a:t>
            </a:r>
            <a:r>
              <a:rPr lang="ko-KR" altLang="en-US" sz="2500" dirty="0"/>
              <a:t>춤</a:t>
            </a:r>
            <a:r>
              <a:rPr lang="en-US" altLang="ko-KR" sz="2500" dirty="0"/>
              <a:t>)</a:t>
            </a:r>
          </a:p>
          <a:p>
            <a:endParaRPr lang="ko-KR" altLang="en-US" sz="2500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1F767F4E-0180-4395-9E5D-4A004C8593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92896"/>
            <a:ext cx="5345777" cy="3170942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94808828-2414-4BF9-8ED0-7B831C24F2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03436"/>
            <a:ext cx="3987315" cy="3863677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E6476433-CFC3-475A-B8AC-1BA6D1ADA4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27134"/>
            <a:ext cx="4457351" cy="2921372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3A58979A-0512-4546-977F-3FCA5BFBA63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7749" y="1453547"/>
            <a:ext cx="4211602" cy="3579862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F140DDBD-D83C-4A60-A9F3-8189F5A2859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9208" y="306907"/>
            <a:ext cx="4630614" cy="4630614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D74BF158-5E45-4E67-95E1-60BDA0E3223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5089" y="538892"/>
            <a:ext cx="5555524" cy="4166643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59CC4284-9667-45A4-A952-FE3D679E136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3387" y="474154"/>
            <a:ext cx="4371950" cy="4371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000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D0D17B7-A6BF-4A65-BB28-8D3F973744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200" b="1" dirty="0"/>
              <a:t>여행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EBF5236-0A2C-4CF1-848A-D1F71C39AE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576" y="2139702"/>
            <a:ext cx="8229600" cy="1512169"/>
          </a:xfrm>
        </p:spPr>
        <p:txBody>
          <a:bodyPr>
            <a:normAutofit/>
          </a:bodyPr>
          <a:lstStyle/>
          <a:p>
            <a:r>
              <a:rPr lang="en-US" altLang="ko-KR" sz="3000" dirty="0"/>
              <a:t>Thanksgiving Holiday </a:t>
            </a:r>
            <a:r>
              <a:rPr lang="ko-KR" altLang="en-US" sz="3000" dirty="0"/>
              <a:t>주간에 </a:t>
            </a:r>
            <a:r>
              <a:rPr lang="ko-KR" altLang="en-US" sz="3000" dirty="0" err="1"/>
              <a:t>밴프</a:t>
            </a:r>
            <a:r>
              <a:rPr lang="ko-KR" altLang="en-US" sz="3000" dirty="0"/>
              <a:t> 여행</a:t>
            </a:r>
            <a:endParaRPr lang="en-US" altLang="ko-KR" sz="3000" dirty="0"/>
          </a:p>
          <a:p>
            <a:r>
              <a:rPr lang="en-US" altLang="ko-KR" sz="3000" dirty="0"/>
              <a:t>11</a:t>
            </a:r>
            <a:r>
              <a:rPr lang="ko-KR" altLang="en-US" sz="3000" dirty="0"/>
              <a:t>월 </a:t>
            </a:r>
            <a:r>
              <a:rPr lang="en-US" altLang="ko-KR" sz="3000" dirty="0"/>
              <a:t>Reading Week </a:t>
            </a:r>
            <a:r>
              <a:rPr lang="ko-KR" altLang="en-US" sz="3000" dirty="0"/>
              <a:t>주간에 자유 여행</a:t>
            </a:r>
            <a:endParaRPr lang="en-US" altLang="ko-KR" sz="3000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F71FBD9F-9D20-4837-8FDC-4AF1A16F2E5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401" y="205980"/>
            <a:ext cx="3575528" cy="3575528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453701AD-36E0-4E75-A672-131E7D874F1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7288" y="205978"/>
            <a:ext cx="3645805" cy="3554660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E9B22D7E-5A39-439F-B15C-596624B2EC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7870" y="1492095"/>
            <a:ext cx="5002148" cy="3386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927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379202E-4A21-4118-8B53-6AA5D0BD24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Tips!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3D96BDC-B7FC-47B5-88EA-9789BA2620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063228"/>
            <a:ext cx="8229600" cy="3956793"/>
          </a:xfrm>
        </p:spPr>
        <p:txBody>
          <a:bodyPr>
            <a:normAutofit/>
          </a:bodyPr>
          <a:lstStyle/>
          <a:p>
            <a:r>
              <a:rPr lang="en-US" altLang="ko-KR" sz="2500" dirty="0"/>
              <a:t>Gmail</a:t>
            </a:r>
            <a:r>
              <a:rPr lang="ko-KR" altLang="en-US" sz="2500" dirty="0"/>
              <a:t> 사용 권장</a:t>
            </a:r>
            <a:endParaRPr lang="en-US" altLang="ko-KR" sz="2500" dirty="0"/>
          </a:p>
          <a:p>
            <a:r>
              <a:rPr lang="en-US" altLang="ko-KR" sz="2500" dirty="0"/>
              <a:t>Writing Center </a:t>
            </a:r>
            <a:r>
              <a:rPr lang="ko-KR" altLang="en-US" sz="2500" dirty="0"/>
              <a:t>방문</a:t>
            </a:r>
            <a:endParaRPr lang="en-US" altLang="ko-KR" sz="2500" dirty="0"/>
          </a:p>
          <a:p>
            <a:r>
              <a:rPr lang="ko-KR" altLang="en-US" sz="2500" dirty="0" err="1">
                <a:solidFill>
                  <a:srgbClr val="FF0000"/>
                </a:solidFill>
              </a:rPr>
              <a:t>홈스테이</a:t>
            </a:r>
            <a:r>
              <a:rPr lang="ko-KR" altLang="en-US" sz="2500" dirty="0">
                <a:solidFill>
                  <a:srgbClr val="FF0000"/>
                </a:solidFill>
              </a:rPr>
              <a:t> 지원서 꼼꼼히 작성할 것</a:t>
            </a:r>
            <a:endParaRPr lang="en-US" altLang="ko-KR" sz="25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ko-KR" sz="2500" dirty="0"/>
              <a:t>(</a:t>
            </a:r>
            <a:r>
              <a:rPr lang="ko-KR" altLang="en-US" sz="2500" dirty="0"/>
              <a:t>가고 싶은 집이 있을 경우 요청 가능</a:t>
            </a:r>
            <a:r>
              <a:rPr lang="en-US" altLang="ko-KR" sz="2500" dirty="0"/>
              <a:t>)</a:t>
            </a:r>
          </a:p>
          <a:p>
            <a:r>
              <a:rPr lang="ko-KR" altLang="en-US" sz="2500" dirty="0">
                <a:solidFill>
                  <a:srgbClr val="FF0000"/>
                </a:solidFill>
              </a:rPr>
              <a:t>일정 잘 확인한 후 비행기표 예약</a:t>
            </a:r>
            <a:endParaRPr lang="en-US" altLang="ko-KR" sz="25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ko-KR" sz="2500" dirty="0"/>
              <a:t>(</a:t>
            </a:r>
            <a:r>
              <a:rPr lang="ko-KR" altLang="en-US" sz="2500" dirty="0"/>
              <a:t>학기 종료 날짜 확인</a:t>
            </a:r>
            <a:r>
              <a:rPr lang="en-US" altLang="ko-KR" sz="2500" dirty="0"/>
              <a:t>)</a:t>
            </a:r>
          </a:p>
          <a:p>
            <a:r>
              <a:rPr lang="ko-KR" altLang="en-US" sz="2500" dirty="0">
                <a:solidFill>
                  <a:srgbClr val="FF0000"/>
                </a:solidFill>
              </a:rPr>
              <a:t>여행자 보험 필수</a:t>
            </a:r>
            <a:endParaRPr lang="en-US" altLang="ko-KR" sz="2500" dirty="0">
              <a:solidFill>
                <a:srgbClr val="FF0000"/>
              </a:solidFill>
            </a:endParaRPr>
          </a:p>
          <a:p>
            <a:r>
              <a:rPr lang="ko-KR" altLang="en-US" sz="2500" dirty="0" err="1"/>
              <a:t>밴프</a:t>
            </a:r>
            <a:r>
              <a:rPr lang="ko-KR" altLang="en-US" sz="2500" dirty="0"/>
              <a:t> 여행 일찍 가면 더 많은 곳 둘러볼 수 있음</a:t>
            </a:r>
            <a:endParaRPr lang="en-US" altLang="ko-KR" sz="2500" dirty="0"/>
          </a:p>
        </p:txBody>
      </p:sp>
    </p:spTree>
    <p:extLst>
      <p:ext uri="{BB962C8B-B14F-4D97-AF65-F5344CB8AC3E}">
        <p14:creationId xmlns:p14="http://schemas.microsoft.com/office/powerpoint/2010/main" val="9525649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2ECD4C79-5B8F-4AD6-B793-A7976084C2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663538"/>
            <a:ext cx="6085992" cy="3816424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54077495-D1A5-477C-9563-4411A33503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85775"/>
            <a:ext cx="4371950" cy="4371950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98C00C70-CDB8-407C-9728-8ACABA1BE2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331769"/>
            <a:ext cx="4479962" cy="4479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908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683568" y="1491630"/>
            <a:ext cx="7772400" cy="11025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4200" b="1" dirty="0">
                <a:solidFill>
                  <a:srgbClr val="FF3300"/>
                </a:solidFill>
              </a:rPr>
              <a:t>[</a:t>
            </a:r>
            <a:r>
              <a:rPr lang="en-US" altLang="ko-KR" sz="4200" b="1" dirty="0"/>
              <a:t>  </a:t>
            </a:r>
            <a:r>
              <a:rPr lang="en-US" altLang="ko-KR" sz="4200" b="1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THANK YOU</a:t>
            </a:r>
            <a:r>
              <a:rPr lang="ko-KR" altLang="en-US" sz="4200" dirty="0">
                <a:ln>
                  <a:solidFill>
                    <a:schemeClr val="tx1">
                      <a:alpha val="30000"/>
                    </a:schemeClr>
                  </a:solidFill>
                </a:ln>
              </a:rPr>
              <a:t>  </a:t>
            </a:r>
            <a:r>
              <a:rPr lang="en-US" altLang="ko-KR" sz="4200" b="1" dirty="0">
                <a:solidFill>
                  <a:srgbClr val="FF0000"/>
                </a:solidFill>
              </a:rPr>
              <a:t>]</a:t>
            </a:r>
            <a:endParaRPr lang="ko-KR" altLang="en-US" sz="4200" b="1" dirty="0">
              <a:solidFill>
                <a:srgbClr val="FF0000"/>
              </a:solidFill>
            </a:endParaRPr>
          </a:p>
        </p:txBody>
      </p:sp>
      <p:pic>
        <p:nvPicPr>
          <p:cNvPr id="3" name="Picture 2" descr="http://www.uleth.ca/research/sites/uleth.ca.research/themes/flora_evo/logo.png">
            <a:hlinkClick r:id="rId2"/>
            <a:extLst>
              <a:ext uri="{FF2B5EF4-FFF2-40B4-BE49-F238E27FC236}">
                <a16:creationId xmlns:a16="http://schemas.microsoft.com/office/drawing/2014/main" id="{83F9DA2D-6A55-47AA-9AD3-2AEC2FCAA34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/>
          <a:srcRect r="70670"/>
          <a:stretch/>
        </p:blipFill>
        <p:spPr bwMode="auto">
          <a:xfrm>
            <a:off x="6516216" y="2715766"/>
            <a:ext cx="2058421" cy="21602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8602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1965</TotalTime>
  <Words>480</Words>
  <Application>Microsoft Office PowerPoint</Application>
  <PresentationFormat>화면 슬라이드 쇼(16:9)</PresentationFormat>
  <Paragraphs>101</Paragraphs>
  <Slides>15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19" baseType="lpstr">
      <vt:lpstr>나눔바른고딕 UltraLight</vt:lpstr>
      <vt:lpstr>맑은 고딕</vt:lpstr>
      <vt:lpstr>Arial</vt:lpstr>
      <vt:lpstr>Office 테마</vt:lpstr>
      <vt:lpstr>[  University of Lethbridge  ]</vt:lpstr>
      <vt:lpstr>Lethbridge</vt:lpstr>
      <vt:lpstr>EAP(English for Academic Purposes)</vt:lpstr>
      <vt:lpstr>반 배정 시험</vt:lpstr>
      <vt:lpstr>반 배정</vt:lpstr>
      <vt:lpstr>수업</vt:lpstr>
      <vt:lpstr>시간표</vt:lpstr>
      <vt:lpstr>수업 내용</vt:lpstr>
      <vt:lpstr>Homestay</vt:lpstr>
      <vt:lpstr>PowerPoint 프레젠테이션</vt:lpstr>
      <vt:lpstr>기타 활동</vt:lpstr>
      <vt:lpstr>여행</vt:lpstr>
      <vt:lpstr>Tips!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[ 연예인 특례입학 ]</dc:title>
  <dc:creator>inha</dc:creator>
  <cp:lastModifiedBy>kwn05056@naver.com</cp:lastModifiedBy>
  <cp:revision>210</cp:revision>
  <dcterms:created xsi:type="dcterms:W3CDTF">2013-11-19T10:10:16Z</dcterms:created>
  <dcterms:modified xsi:type="dcterms:W3CDTF">2019-03-17T14:41:25Z</dcterms:modified>
</cp:coreProperties>
</file>