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80" r:id="rId3"/>
    <p:sldId id="274" r:id="rId4"/>
    <p:sldId id="279" r:id="rId5"/>
    <p:sldId id="28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05C81"/>
    <a:srgbClr val="84B8DD"/>
    <a:srgbClr val="80BCE1"/>
    <a:srgbClr val="141414"/>
    <a:srgbClr val="E6E6E8"/>
    <a:srgbClr val="C0E6DB"/>
    <a:srgbClr val="2D3037"/>
    <a:srgbClr val="E0E0E2"/>
    <a:srgbClr val="E4E4E6"/>
    <a:srgbClr val="D7E0E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테마 스타일 2 - 강조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B4B98B0-60AC-42C2-AFA5-B58CD77FA1E5}" styleName="밝은 스타일 1 - 강조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550" autoAdjust="0"/>
    <p:restoredTop sz="94660"/>
  </p:normalViewPr>
  <p:slideViewPr>
    <p:cSldViewPr snapToGrid="0">
      <p:cViewPr>
        <p:scale>
          <a:sx n="117" d="100"/>
          <a:sy n="117" d="100"/>
        </p:scale>
        <p:origin x="1110" y="1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2035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9131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603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4890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10438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25206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54698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4169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5282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702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3602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05D67F-C495-45B5-B368-F4679945A243}" type="datetimeFigureOut">
              <a:rPr lang="ko-KR" altLang="en-US" smtClean="0"/>
              <a:t>2019-03-14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315513-7FD5-42F0-9F14-568381070E2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0002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자유형 30"/>
          <p:cNvSpPr/>
          <p:nvPr/>
        </p:nvSpPr>
        <p:spPr>
          <a:xfrm>
            <a:off x="0" y="1"/>
            <a:ext cx="12192000" cy="3729037"/>
          </a:xfrm>
          <a:custGeom>
            <a:avLst/>
            <a:gdLst>
              <a:gd name="connsiteX0" fmla="*/ 0 w 12192000"/>
              <a:gd name="connsiteY0" fmla="*/ 0 h 3729037"/>
              <a:gd name="connsiteX1" fmla="*/ 12192000 w 12192000"/>
              <a:gd name="connsiteY1" fmla="*/ 0 h 3729037"/>
              <a:gd name="connsiteX2" fmla="*/ 12192000 w 12192000"/>
              <a:gd name="connsiteY2" fmla="*/ 3429000 h 3729037"/>
              <a:gd name="connsiteX3" fmla="*/ 6408126 w 12192000"/>
              <a:gd name="connsiteY3" fmla="*/ 3429000 h 3729037"/>
              <a:gd name="connsiteX4" fmla="*/ 6097281 w 12192000"/>
              <a:gd name="connsiteY4" fmla="*/ 3729037 h 3729037"/>
              <a:gd name="connsiteX5" fmla="*/ 5786437 w 12192000"/>
              <a:gd name="connsiteY5" fmla="*/ 3429000 h 3729037"/>
              <a:gd name="connsiteX6" fmla="*/ 0 w 12192000"/>
              <a:gd name="connsiteY6" fmla="*/ 3429000 h 37290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92000" h="3729037">
                <a:moveTo>
                  <a:pt x="0" y="0"/>
                </a:moveTo>
                <a:lnTo>
                  <a:pt x="12192000" y="0"/>
                </a:lnTo>
                <a:lnTo>
                  <a:pt x="12192000" y="3429000"/>
                </a:lnTo>
                <a:lnTo>
                  <a:pt x="6408126" y="3429000"/>
                </a:lnTo>
                <a:lnTo>
                  <a:pt x="6097281" y="3729037"/>
                </a:lnTo>
                <a:lnTo>
                  <a:pt x="5786437" y="3429000"/>
                </a:lnTo>
                <a:lnTo>
                  <a:pt x="0" y="3429000"/>
                </a:lnTo>
                <a:close/>
              </a:path>
            </a:pathLst>
          </a:custGeom>
          <a:solidFill>
            <a:schemeClr val="bg1"/>
          </a:solidFill>
          <a:ln>
            <a:solidFill>
              <a:srgbClr val="0070C0"/>
            </a:solidFill>
          </a:ln>
          <a:effectLst>
            <a:outerShdw dist="12700" dir="5400000" algn="t" rotWithShape="0">
              <a:srgbClr val="80BCE1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rgbClr val="0070C0"/>
                </a:solidFill>
              </a:ln>
              <a:solidFill>
                <a:srgbClr val="0070C0"/>
              </a:solidFill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2990754" y="1134837"/>
            <a:ext cx="62104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36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2019 </a:t>
            </a:r>
            <a:r>
              <a:rPr lang="ko-KR" altLang="en-US" sz="36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해외현장학습 설명회</a:t>
            </a:r>
            <a:endParaRPr lang="en-US" altLang="ko-KR" sz="4400" i="1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70C0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srgbClr val="0070C0"/>
              </a:solidFill>
            </a:endParaRPr>
          </a:p>
        </p:txBody>
      </p:sp>
      <p:pic>
        <p:nvPicPr>
          <p:cNvPr id="1031" name="Picture 7" descr="C:\Users\user\Desktop\EVE5BiUt_400x40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0625" y="4294492"/>
            <a:ext cx="1473929" cy="14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ser\Desktop\280px-University_of_lethbridge_logo.svg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3347" y="4280882"/>
            <a:ext cx="1094695" cy="1473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109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77136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01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예산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5908159"/>
              </p:ext>
            </p:extLst>
          </p:nvPr>
        </p:nvGraphicFramePr>
        <p:xfrm>
          <a:off x="578744" y="2228850"/>
          <a:ext cx="10826765" cy="2310493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2165353"/>
                <a:gridCol w="2165353"/>
                <a:gridCol w="2165353"/>
                <a:gridCol w="2165353"/>
                <a:gridCol w="2165353"/>
              </a:tblGrid>
              <a:tr h="64668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$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학비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홈스테이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홈스테이</a:t>
                      </a:r>
                      <a:endParaRPr lang="en-US" altLang="ko-KR" sz="2000" dirty="0" smtClean="0"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2000" dirty="0" err="1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소개료</a:t>
                      </a:r>
                      <a:endParaRPr lang="ko-KR" altLang="en-US" sz="2000" b="1" dirty="0">
                        <a:solidFill>
                          <a:schemeClr val="bg1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/>
                        <a:t>TOTAL</a:t>
                      </a:r>
                      <a:endParaRPr lang="ko-KR" altLang="en-US" sz="2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7930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800" u="none" strike="noStrike" dirty="0" smtClean="0">
                          <a:effectLst/>
                        </a:rPr>
                        <a:t>Regina</a:t>
                      </a:r>
                      <a:endParaRPr lang="en-US" sz="18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$4,170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$2,640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</a:t>
                      </a: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225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$7,035</a:t>
                      </a:r>
                    </a:p>
                    <a:p>
                      <a:pPr algn="ctr" latinLnBrk="1"/>
                      <a:r>
                        <a:rPr lang="en-US" altLang="ko-KR" sz="2000" dirty="0" smtClean="0"/>
                        <a:t>\6,120,000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816429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800" dirty="0" smtClean="0"/>
                        <a:t>Lethbridge</a:t>
                      </a:r>
                      <a:endParaRPr lang="ko-KR" altLang="en-US" sz="1800" b="1" dirty="0">
                        <a:solidFill>
                          <a:schemeClr val="bg1"/>
                        </a:solidFill>
                        <a:latin typeface="+mn-lt"/>
                        <a:ea typeface="HY강B" panose="02030600000101010101" pitchFamily="18" charset="-127"/>
                      </a:endParaRPr>
                    </a:p>
                  </a:txBody>
                  <a:tcPr anchor="ctr"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$4,510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</a:t>
                      </a: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2,500</a:t>
                      </a:r>
                      <a:endParaRPr lang="ko-KR" altLang="en-US" sz="2000" dirty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</a:t>
                      </a: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225</a:t>
                      </a:r>
                      <a:endParaRPr lang="ko-KR" altLang="en-US" sz="2000" dirty="0" smtClean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>
                          <a:latin typeface="한컴 윤고딕 230" panose="02020603020101020101" pitchFamily="18" charset="-127"/>
                          <a:ea typeface="한컴 윤고딕 230" panose="02020603020101020101" pitchFamily="18" charset="-127"/>
                        </a:rPr>
                        <a:t>$7,235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000" dirty="0" smtClean="0"/>
                        <a:t>\6,290,000</a:t>
                      </a:r>
                      <a:endParaRPr lang="ko-KR" altLang="en-US" sz="2000" dirty="0" smtClean="0">
                        <a:solidFill>
                          <a:srgbClr val="141414"/>
                        </a:solidFill>
                        <a:latin typeface="한컴 윤고딕 230" panose="02020603020101020101" pitchFamily="18" charset="-127"/>
                        <a:ea typeface="한컴 윤고딕 230" panose="02020603020101020101" pitchFamily="18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80BCE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8364994" y="4662682"/>
            <a:ext cx="29578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캐나다달러 환</a:t>
            </a:r>
            <a:r>
              <a:rPr lang="ko-KR" altLang="en-US" sz="1600" dirty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율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 </a:t>
            </a:r>
            <a:r>
              <a:rPr lang="en-US" altLang="ko-KR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850~880</a:t>
            </a:r>
            <a:r>
              <a:rPr lang="ko-KR" altLang="en-US" sz="1600" dirty="0" smtClean="0">
                <a:solidFill>
                  <a:srgbClr val="141414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원</a:t>
            </a:r>
            <a:endParaRPr lang="en-US" altLang="ko-KR" sz="1600" dirty="0">
              <a:solidFill>
                <a:srgbClr val="141414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2042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771365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01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예산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7" name="직선 연결선 26"/>
          <p:cNvCxnSpPr/>
          <p:nvPr/>
        </p:nvCxnSpPr>
        <p:spPr>
          <a:xfrm flipH="1">
            <a:off x="5452818" y="3752723"/>
            <a:ext cx="11087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직사각형 32"/>
          <p:cNvSpPr/>
          <p:nvPr/>
        </p:nvSpPr>
        <p:spPr>
          <a:xfrm>
            <a:off x="6335678" y="3498806"/>
            <a:ext cx="1806909" cy="4542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b="1" dirty="0" smtClean="0">
                <a:solidFill>
                  <a:srgbClr val="305C81"/>
                </a:solidFill>
              </a:rPr>
              <a:t>\</a:t>
            </a:r>
            <a:r>
              <a:rPr lang="en-US" altLang="ko-KR" b="1" dirty="0" smtClean="0">
                <a:solidFill>
                  <a:srgbClr val="305C81"/>
                </a:solidFill>
              </a:rPr>
              <a:t>9,000,000</a:t>
            </a:r>
            <a:endParaRPr lang="ko-KR" altLang="en-US" sz="1000" dirty="0">
              <a:solidFill>
                <a:srgbClr val="305C81"/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2221524" y="2414357"/>
            <a:ext cx="3298429" cy="2322286"/>
            <a:chOff x="878208" y="1180294"/>
            <a:chExt cx="4035197" cy="2841013"/>
          </a:xfrm>
        </p:grpSpPr>
        <p:sp>
          <p:nvSpPr>
            <p:cNvPr id="2" name="타원 1"/>
            <p:cNvSpPr/>
            <p:nvPr/>
          </p:nvSpPr>
          <p:spPr>
            <a:xfrm>
              <a:off x="878208" y="1180294"/>
              <a:ext cx="2322287" cy="2322286"/>
            </a:xfrm>
            <a:prstGeom prst="ellipse">
              <a:avLst/>
            </a:prstGeom>
            <a:solidFill>
              <a:srgbClr val="84B8DD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altLang="ko-KR" sz="3200" b="1" dirty="0"/>
            </a:p>
          </p:txBody>
        </p:sp>
        <p:sp>
          <p:nvSpPr>
            <p:cNvPr id="9" name="타원 8"/>
            <p:cNvSpPr/>
            <p:nvPr/>
          </p:nvSpPr>
          <p:spPr>
            <a:xfrm>
              <a:off x="2508986" y="1699021"/>
              <a:ext cx="2322286" cy="2322286"/>
            </a:xfrm>
            <a:prstGeom prst="ellipse">
              <a:avLst/>
            </a:prstGeom>
            <a:solidFill>
              <a:srgbClr val="84B8DD">
                <a:alpha val="68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3200" b="1" dirty="0"/>
            </a:p>
          </p:txBody>
        </p:sp>
        <p:sp>
          <p:nvSpPr>
            <p:cNvPr id="3" name="TextBox 2"/>
            <p:cNvSpPr txBox="1"/>
            <p:nvPr/>
          </p:nvSpPr>
          <p:spPr>
            <a:xfrm>
              <a:off x="1116474" y="1928081"/>
              <a:ext cx="1845754" cy="7153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3200" b="1" dirty="0" smtClean="0">
                  <a:solidFill>
                    <a:schemeClr val="bg1"/>
                  </a:solidFill>
                </a:rPr>
                <a:t>Regina</a:t>
              </a:r>
              <a:endParaRPr lang="en-US" altLang="ko-KR" sz="1400" b="1" dirty="0">
                <a:solidFill>
                  <a:schemeClr val="bg1"/>
                </a:solidFill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426853" y="2522724"/>
              <a:ext cx="2486552" cy="64009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2800" b="1" dirty="0" smtClean="0">
                  <a:solidFill>
                    <a:schemeClr val="bg1"/>
                  </a:solidFill>
                </a:rPr>
                <a:t>Lethbridge</a:t>
              </a:r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6325108" y="3072014"/>
            <a:ext cx="220715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ko-KR" sz="2400" b="1" dirty="0" smtClean="0">
                <a:solidFill>
                  <a:srgbClr val="305C81"/>
                </a:solidFill>
              </a:rPr>
              <a:t>\</a:t>
            </a:r>
            <a:r>
              <a:rPr lang="en-US" altLang="ko-KR" sz="2400" b="1" dirty="0" smtClean="0">
                <a:solidFill>
                  <a:srgbClr val="305C81"/>
                </a:solidFill>
              </a:rPr>
              <a:t>7,562,500</a:t>
            </a:r>
            <a:endParaRPr lang="ko-KR" altLang="en-US" sz="1100" dirty="0">
              <a:solidFill>
                <a:srgbClr val="305C81"/>
              </a:solidFill>
            </a:endParaRPr>
          </a:p>
        </p:txBody>
      </p:sp>
      <p:grpSp>
        <p:nvGrpSpPr>
          <p:cNvPr id="32" name="그룹 31"/>
          <p:cNvGrpSpPr/>
          <p:nvPr/>
        </p:nvGrpSpPr>
        <p:grpSpPr>
          <a:xfrm>
            <a:off x="8532258" y="2459853"/>
            <a:ext cx="2554842" cy="2554842"/>
            <a:chOff x="9220838" y="2420119"/>
            <a:chExt cx="2554842" cy="2554842"/>
          </a:xfrm>
        </p:grpSpPr>
        <p:sp>
          <p:nvSpPr>
            <p:cNvPr id="30" name="타원 29"/>
            <p:cNvSpPr/>
            <p:nvPr/>
          </p:nvSpPr>
          <p:spPr>
            <a:xfrm>
              <a:off x="9220838" y="2420119"/>
              <a:ext cx="2554842" cy="2554842"/>
            </a:xfrm>
            <a:prstGeom prst="ellipse">
              <a:avLst/>
            </a:prstGeom>
            <a:solidFill>
              <a:srgbClr val="305C81">
                <a:alpha val="8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9380420" y="3268316"/>
              <a:ext cx="2235677" cy="129266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2000" b="1" spc="-150" dirty="0" smtClean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현장학습비용 지원</a:t>
              </a:r>
              <a:endParaRPr lang="en-US" altLang="ko-KR" sz="2000" b="1" spc="-150" dirty="0" smtClean="0">
                <a:solidFill>
                  <a:schemeClr val="bg1"/>
                </a:solidFill>
                <a:latin typeface="빙그레체" panose="02030503000000000000" pitchFamily="18" charset="-127"/>
                <a:ea typeface="빙그레체" panose="02030503000000000000" pitchFamily="18" charset="-127"/>
              </a:endParaRPr>
            </a:p>
            <a:p>
              <a:pPr algn="ctr"/>
              <a:r>
                <a:rPr lang="ko-KR" altLang="en-US" sz="2000" b="1" spc="-150" dirty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등록금의 </a:t>
              </a:r>
              <a:r>
                <a:rPr lang="en-US" altLang="ko-KR" sz="2000" b="1" spc="-150" dirty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50</a:t>
              </a:r>
              <a:r>
                <a:rPr lang="en-US" altLang="ko-KR" sz="2000" b="1" spc="-150" dirty="0" smtClean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%</a:t>
              </a:r>
            </a:p>
            <a:p>
              <a:pPr algn="ctr"/>
              <a:r>
                <a:rPr lang="en-US" altLang="ko-KR" sz="2000" b="1" spc="-150" dirty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\</a:t>
              </a:r>
              <a:r>
                <a:rPr lang="en-US" altLang="ko-KR" sz="2000" b="1" spc="-150" dirty="0" smtClean="0">
                  <a:solidFill>
                    <a:schemeClr val="bg1"/>
                  </a:solidFill>
                  <a:latin typeface="빙그레체" panose="02030503000000000000" pitchFamily="18" charset="-127"/>
                  <a:ea typeface="빙그레체" panose="02030503000000000000" pitchFamily="18" charset="-127"/>
                </a:rPr>
                <a:t>1,437,500</a:t>
              </a:r>
              <a:endParaRPr lang="ko-KR" altLang="en-US" sz="2000" b="1" spc="-150" dirty="0">
                <a:solidFill>
                  <a:schemeClr val="bg1"/>
                </a:solidFill>
                <a:latin typeface="빙그레체" panose="02030503000000000000" pitchFamily="18" charset="-127"/>
                <a:ea typeface="빙그레체" panose="02030503000000000000" pitchFamily="18" charset="-127"/>
              </a:endParaRPr>
            </a:p>
            <a:p>
              <a:endParaRPr lang="ko-KR" altLang="en-US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03123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er\Desktop\캡처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9229" y="1159328"/>
            <a:ext cx="3905417" cy="5563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21059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02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개인신상카드</a:t>
            </a:r>
            <a:endParaRPr lang="en-US" altLang="ko-KR" sz="2800" i="1" dirty="0" smtClean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grpSp>
        <p:nvGrpSpPr>
          <p:cNvPr id="3" name="그룹 2"/>
          <p:cNvGrpSpPr/>
          <p:nvPr/>
        </p:nvGrpSpPr>
        <p:grpSpPr>
          <a:xfrm>
            <a:off x="3929499" y="1856812"/>
            <a:ext cx="1045029" cy="391886"/>
            <a:chOff x="3347357" y="1836964"/>
            <a:chExt cx="1045029" cy="391886"/>
          </a:xfrm>
        </p:grpSpPr>
        <p:sp>
          <p:nvSpPr>
            <p:cNvPr id="2" name="타원 1"/>
            <p:cNvSpPr/>
            <p:nvPr/>
          </p:nvSpPr>
          <p:spPr>
            <a:xfrm>
              <a:off x="3957968" y="1836964"/>
              <a:ext cx="434418" cy="391886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00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 flipH="1">
              <a:off x="3347357" y="2032907"/>
              <a:ext cx="610612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TextBox 5"/>
          <p:cNvSpPr txBox="1"/>
          <p:nvPr/>
        </p:nvSpPr>
        <p:spPr>
          <a:xfrm>
            <a:off x="2167821" y="1868089"/>
            <a:ext cx="1882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여권과 동일하게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4001269" y="4318072"/>
            <a:ext cx="1178696" cy="512465"/>
            <a:chOff x="3427480" y="4318072"/>
            <a:chExt cx="1178696" cy="512465"/>
          </a:xfrm>
        </p:grpSpPr>
        <p:sp>
          <p:nvSpPr>
            <p:cNvPr id="18" name="타원 17"/>
            <p:cNvSpPr/>
            <p:nvPr/>
          </p:nvSpPr>
          <p:spPr>
            <a:xfrm>
              <a:off x="4038092" y="4318072"/>
              <a:ext cx="568084" cy="512465"/>
            </a:xfrm>
            <a:prstGeom prst="ellipse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5"/>
            </a:lnRef>
            <a:fillRef idx="100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0070C0"/>
                </a:solidFill>
              </a:endParaRPr>
            </a:p>
          </p:txBody>
        </p:sp>
        <p:cxnSp>
          <p:nvCxnSpPr>
            <p:cNvPr id="25" name="직선 연결선 24"/>
            <p:cNvCxnSpPr/>
            <p:nvPr/>
          </p:nvCxnSpPr>
          <p:spPr>
            <a:xfrm flipH="1">
              <a:off x="3427480" y="4574304"/>
              <a:ext cx="610612" cy="0"/>
            </a:xfrm>
            <a:prstGeom prst="line">
              <a:avLst/>
            </a:prstGeom>
            <a:ln w="28575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2961308" y="4251138"/>
            <a:ext cx="10887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여권기한</a:t>
            </a:r>
            <a:endParaRPr lang="en-US" altLang="ko-KR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en-US" altLang="ko-KR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1</a:t>
            </a:r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년 이상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cxnSp>
        <p:nvCxnSpPr>
          <p:cNvPr id="15" name="꺾인 연결선 14"/>
          <p:cNvCxnSpPr/>
          <p:nvPr/>
        </p:nvCxnSpPr>
        <p:spPr>
          <a:xfrm flipV="1">
            <a:off x="8146863" y="5380263"/>
            <a:ext cx="1159328" cy="653143"/>
          </a:xfrm>
          <a:prstGeom prst="bentConnector3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9306191" y="5056680"/>
            <a:ext cx="1162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본인 명의</a:t>
            </a:r>
            <a:endParaRPr lang="en-US" altLang="ko-KR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pPr algn="ctr"/>
            <a:r>
              <a:rPr lang="ko-KR" altLang="en-US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본인 계좌</a:t>
            </a:r>
            <a:endParaRPr lang="ko-KR" altLang="en-US" b="1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  <p:cxnSp>
        <p:nvCxnSpPr>
          <p:cNvPr id="34" name="직선 연결선 33"/>
          <p:cNvCxnSpPr/>
          <p:nvPr/>
        </p:nvCxnSpPr>
        <p:spPr>
          <a:xfrm flipH="1">
            <a:off x="6189110" y="3077518"/>
            <a:ext cx="1404257" cy="0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9414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104191" y="126542"/>
            <a:ext cx="949106" cy="949106"/>
            <a:chOff x="1439504" y="619459"/>
            <a:chExt cx="2465408" cy="2465408"/>
          </a:xfrm>
        </p:grpSpPr>
        <p:cxnSp>
          <p:nvCxnSpPr>
            <p:cNvPr id="21" name="직선 연결선 20"/>
            <p:cNvCxnSpPr/>
            <p:nvPr/>
          </p:nvCxnSpPr>
          <p:spPr>
            <a:xfrm>
              <a:off x="1439504" y="3076324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/>
            <p:nvPr/>
          </p:nvCxnSpPr>
          <p:spPr>
            <a:xfrm rot="5400000">
              <a:off x="2652016" y="1852163"/>
              <a:ext cx="2465408" cy="0"/>
            </a:xfrm>
            <a:prstGeom prst="line">
              <a:avLst/>
            </a:prstGeom>
            <a:ln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3" name="직사각형 22"/>
          <p:cNvSpPr/>
          <p:nvPr/>
        </p:nvSpPr>
        <p:spPr>
          <a:xfrm>
            <a:off x="228968" y="126542"/>
            <a:ext cx="829073" cy="74930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3200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03</a:t>
            </a:r>
            <a:endParaRPr lang="en-US" altLang="ko-KR" sz="3200" dirty="0">
              <a:solidFill>
                <a:srgbClr val="0070C0"/>
              </a:solidFill>
              <a:latin typeface="한컴 윤고딕 250" panose="02020603020101020101" pitchFamily="18" charset="-127"/>
              <a:ea typeface="한컴 윤고딕 250" panose="02020603020101020101" pitchFamily="18" charset="-127"/>
            </a:endParaRPr>
          </a:p>
        </p:txBody>
      </p:sp>
      <p:cxnSp>
        <p:nvCxnSpPr>
          <p:cNvPr id="24" name="직선 연결선 23"/>
          <p:cNvCxnSpPr/>
          <p:nvPr/>
        </p:nvCxnSpPr>
        <p:spPr>
          <a:xfrm>
            <a:off x="1286738" y="1072359"/>
            <a:ext cx="103104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/>
          <p:cNvSpPr/>
          <p:nvPr/>
        </p:nvSpPr>
        <p:spPr>
          <a:xfrm>
            <a:off x="1260840" y="166777"/>
            <a:ext cx="5394256" cy="6671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800" i="1" dirty="0" smtClean="0">
                <a:solidFill>
                  <a:srgbClr val="0070C0"/>
                </a:solidFill>
                <a:latin typeface="한컴 윤고딕 250" panose="02020603020101020101" pitchFamily="18" charset="-127"/>
                <a:ea typeface="한컴 윤고딕 250" panose="02020603020101020101" pitchFamily="18" charset="-127"/>
              </a:rPr>
              <a:t>Notice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236980" y="1910458"/>
            <a:ext cx="9682459" cy="33547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800" b="1" i="1" dirty="0" smtClean="0">
                <a:solidFill>
                  <a:srgbClr val="0070C0"/>
                </a:solidFill>
              </a:rPr>
              <a:t>When?   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3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월 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29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일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금요일 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17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시까지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</a:endParaRPr>
          </a:p>
          <a:p>
            <a:r>
              <a:rPr lang="en-US" altLang="ko-KR" sz="2800" b="1" i="1" dirty="0">
                <a:solidFill>
                  <a:srgbClr val="0070C0"/>
                </a:solidFill>
              </a:rPr>
              <a:t>What?</a:t>
            </a:r>
            <a:r>
              <a:rPr lang="en-US" altLang="ko-KR" sz="2000" dirty="0">
                <a:solidFill>
                  <a:srgbClr val="0070C0"/>
                </a:solidFill>
              </a:rPr>
              <a:t> </a:t>
            </a:r>
            <a:r>
              <a:rPr lang="en-US" altLang="ko-KR" sz="2000" dirty="0" smtClean="0">
                <a:solidFill>
                  <a:srgbClr val="0070C0"/>
                </a:solidFill>
              </a:rPr>
              <a:t>  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개인신상카드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동의서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서약서</a:t>
            </a:r>
            <a:r>
              <a:rPr lang="en-US" altLang="ko-KR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본인통장사본</a:t>
            </a:r>
            <a:r>
              <a:rPr lang="en-US" altLang="ko-KR" sz="2000" dirty="0">
                <a:latin typeface="빙그레체" panose="02030503000000000000" pitchFamily="18" charset="-127"/>
                <a:ea typeface="빙그레체" panose="02030503000000000000" pitchFamily="18" charset="-127"/>
              </a:rPr>
              <a:t>,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여권사본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ko-KR" altLang="en-US" sz="2000" dirty="0">
              <a:solidFill>
                <a:srgbClr val="0070C0"/>
              </a:solidFill>
            </a:endParaRPr>
          </a:p>
          <a:p>
            <a:r>
              <a:rPr lang="en-US" altLang="ko-KR" sz="2800" b="1" i="1" dirty="0" smtClean="0">
                <a:solidFill>
                  <a:srgbClr val="0070C0"/>
                </a:solidFill>
              </a:rPr>
              <a:t>Where? 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영어영문학과 사무실로 </a:t>
            </a:r>
            <a:r>
              <a:rPr lang="ko-KR" altLang="en-US" sz="2000" dirty="0" smtClean="0">
                <a:latin typeface="빙그레체" panose="02030503000000000000" pitchFamily="18" charset="-127"/>
                <a:ea typeface="빙그레체" panose="02030503000000000000" pitchFamily="18" charset="-127"/>
              </a:rPr>
              <a:t>제출</a:t>
            </a:r>
            <a:endParaRPr lang="en-US" altLang="ko-KR" sz="2000" dirty="0" smtClean="0"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endParaRPr lang="en-US" altLang="ko-KR" sz="2000" dirty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  <a:p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※ 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여권미소지자는 빠른 발급 후</a:t>
            </a:r>
            <a:r>
              <a:rPr lang="en-US" altLang="ko-KR" sz="2800" b="1" dirty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 </a:t>
            </a:r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4/3(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수</a:t>
            </a:r>
            <a:r>
              <a:rPr lang="en-US" altLang="ko-KR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)</a:t>
            </a:r>
            <a:r>
              <a:rPr lang="ko-KR" altLang="en-US" sz="2800" b="1" dirty="0" smtClean="0">
                <a:solidFill>
                  <a:srgbClr val="0070C0"/>
                </a:solidFill>
                <a:latin typeface="빙그레체" panose="02030503000000000000" pitchFamily="18" charset="-127"/>
                <a:ea typeface="빙그레체" panose="02030503000000000000" pitchFamily="18" charset="-127"/>
              </a:rPr>
              <a:t>까지 여권사본 제출</a:t>
            </a:r>
            <a:endParaRPr lang="en-US" altLang="ko-KR" sz="2800" b="1" dirty="0" smtClean="0">
              <a:solidFill>
                <a:srgbClr val="0070C0"/>
              </a:solidFill>
              <a:latin typeface="빙그레체" panose="02030503000000000000" pitchFamily="18" charset="-127"/>
              <a:ea typeface="빙그레체" panose="02030503000000000000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46435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103</Words>
  <Application>Microsoft Office PowerPoint</Application>
  <PresentationFormat>사용자 지정</PresentationFormat>
  <Paragraphs>49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요청사항</dc:creator>
  <cp:lastModifiedBy>user</cp:lastModifiedBy>
  <cp:revision>76</cp:revision>
  <dcterms:created xsi:type="dcterms:W3CDTF">2017-12-05T06:51:01Z</dcterms:created>
  <dcterms:modified xsi:type="dcterms:W3CDTF">2019-03-14T05:09:54Z</dcterms:modified>
</cp:coreProperties>
</file>