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60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68" r:id="rId11"/>
  </p:sldIdLst>
  <p:sldSz cx="12192000" cy="6858000"/>
  <p:notesSz cx="6858000" cy="9144000"/>
  <p:embeddedFontLst>
    <p:embeddedFont>
      <p:font typeface="휴먼편지체" panose="02030504000101010101" pitchFamily="18" charset="-127"/>
      <p:regular r:id="rId13"/>
    </p:embeddedFont>
    <p:embeddedFont>
      <p:font typeface="맑은 고딕" panose="020B0503020000020004" pitchFamily="50" charset="-127"/>
      <p:regular r:id="rId14"/>
      <p:bold r:id="rId15"/>
    </p:embeddedFont>
    <p:embeddedFont>
      <p:font typeface="HY견고딕" panose="02030600000101010101" pitchFamily="18" charset="-127"/>
      <p:regular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D75"/>
    <a:srgbClr val="003300"/>
    <a:srgbClr val="FFCC00"/>
    <a:srgbClr val="006600"/>
    <a:srgbClr val="FFFFCC"/>
    <a:srgbClr val="006666"/>
    <a:srgbClr val="FF5050"/>
    <a:srgbClr val="FF89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29" autoAdjust="0"/>
    <p:restoredTop sz="94424" autoAdjust="0"/>
  </p:normalViewPr>
  <p:slideViewPr>
    <p:cSldViewPr>
      <p:cViewPr varScale="1">
        <p:scale>
          <a:sx n="108" d="100"/>
          <a:sy n="108" d="100"/>
        </p:scale>
        <p:origin x="-102" y="-17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1459A-F754-4130-8551-2CC3812670C7}" type="datetimeFigureOut">
              <a:rPr lang="ko-KR" altLang="en-US" smtClean="0"/>
              <a:t>2018-03-12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C62854-F41C-4672-8388-DF7952D96EB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1894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06669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6196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6086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4727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09785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C62854-F41C-4672-8388-DF7952D96EB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654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>
                <a:lumMod val="95000"/>
                <a:alpha val="50000"/>
              </a:schemeClr>
            </a:gs>
            <a:gs pos="100000">
              <a:schemeClr val="bg1">
                <a:lumMod val="95000"/>
                <a:alpha val="2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BC923E-AEEB-4298-AB86-35AF78145A11}" type="datetimeFigureOut">
              <a:rPr lang="ko-KR" altLang="en-US" smtClean="0"/>
              <a:pPr/>
              <a:t>2018-03-12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70B7C-596E-450A-A237-E2B66BAC29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pn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11" Type="http://schemas.openxmlformats.org/officeDocument/2006/relationships/image" Target="../media/image23.jpeg"/><Relationship Id="rId5" Type="http://schemas.openxmlformats.org/officeDocument/2006/relationships/image" Target="../media/image17.png"/><Relationship Id="rId10" Type="http://schemas.openxmlformats.org/officeDocument/2006/relationships/image" Target="../media/image22.jpeg"/><Relationship Id="rId4" Type="http://schemas.openxmlformats.org/officeDocument/2006/relationships/image" Target="../media/image16.png"/><Relationship Id="rId9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직선 연결선 38"/>
          <p:cNvCxnSpPr/>
          <p:nvPr/>
        </p:nvCxnSpPr>
        <p:spPr>
          <a:xfrm flipH="1" flipV="1">
            <a:off x="2928121" y="1988840"/>
            <a:ext cx="23813" cy="4870748"/>
          </a:xfrm>
          <a:prstGeom prst="line">
            <a:avLst/>
          </a:prstGeom>
          <a:ln w="12700">
            <a:solidFill>
              <a:srgbClr val="FFC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6954844" y="794"/>
            <a:ext cx="5252" cy="148399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H="1">
            <a:off x="11496600" y="1663079"/>
            <a:ext cx="695400" cy="37729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그룹 34"/>
          <p:cNvGrpSpPr/>
          <p:nvPr/>
        </p:nvGrpSpPr>
        <p:grpSpPr>
          <a:xfrm>
            <a:off x="6600056" y="3103489"/>
            <a:ext cx="4591263" cy="3565871"/>
            <a:chOff x="5072066" y="3186169"/>
            <a:chExt cx="4591263" cy="3565871"/>
          </a:xfrm>
        </p:grpSpPr>
        <p:sp>
          <p:nvSpPr>
            <p:cNvPr id="18" name="타원 17"/>
            <p:cNvSpPr/>
            <p:nvPr/>
          </p:nvSpPr>
          <p:spPr>
            <a:xfrm>
              <a:off x="5561148" y="5517114"/>
              <a:ext cx="857256" cy="857256"/>
            </a:xfrm>
            <a:prstGeom prst="ellipse">
              <a:avLst/>
            </a:prstGeom>
            <a:noFill/>
            <a:ln w="47625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8384013" y="5996700"/>
              <a:ext cx="792509" cy="755340"/>
            </a:xfrm>
            <a:prstGeom prst="ellipse">
              <a:avLst/>
            </a:prstGeom>
            <a:noFill/>
            <a:ln w="40640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타원 24"/>
            <p:cNvSpPr/>
            <p:nvPr/>
          </p:nvSpPr>
          <p:spPr>
            <a:xfrm>
              <a:off x="5072066" y="3735325"/>
              <a:ext cx="673394" cy="654119"/>
            </a:xfrm>
            <a:prstGeom prst="ellipse">
              <a:avLst/>
            </a:prstGeom>
            <a:noFill/>
            <a:ln w="40640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/>
            <p:cNvSpPr/>
            <p:nvPr/>
          </p:nvSpPr>
          <p:spPr>
            <a:xfrm>
              <a:off x="5677391" y="3186169"/>
              <a:ext cx="474795" cy="457740"/>
            </a:xfrm>
            <a:prstGeom prst="ellipse">
              <a:avLst/>
            </a:prstGeom>
            <a:noFill/>
            <a:ln w="28575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타원 27"/>
            <p:cNvSpPr/>
            <p:nvPr/>
          </p:nvSpPr>
          <p:spPr>
            <a:xfrm>
              <a:off x="9176522" y="5146562"/>
              <a:ext cx="486807" cy="443955"/>
            </a:xfrm>
            <a:prstGeom prst="ellipse">
              <a:avLst/>
            </a:prstGeom>
            <a:noFill/>
            <a:ln w="28575">
              <a:solidFill>
                <a:srgbClr val="FFCC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2" name="타원 21"/>
          <p:cNvSpPr/>
          <p:nvPr/>
        </p:nvSpPr>
        <p:spPr>
          <a:xfrm>
            <a:off x="5112701" y="4229923"/>
            <a:ext cx="2308246" cy="2241198"/>
          </a:xfrm>
          <a:prstGeom prst="ellipse">
            <a:avLst/>
          </a:prstGeom>
          <a:solidFill>
            <a:schemeClr val="bg1"/>
          </a:solidFill>
          <a:ln w="101600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17341" y="4445925"/>
            <a:ext cx="1834814" cy="1914942"/>
          </a:xfrm>
          <a:prstGeom prst="flowChartConnector">
            <a:avLst/>
          </a:prstGeom>
          <a:noFill/>
        </p:spPr>
      </p:pic>
      <p:sp>
        <p:nvSpPr>
          <p:cNvPr id="24" name="타원 23"/>
          <p:cNvSpPr/>
          <p:nvPr/>
        </p:nvSpPr>
        <p:spPr>
          <a:xfrm>
            <a:off x="7344183" y="3174937"/>
            <a:ext cx="3068375" cy="3017902"/>
          </a:xfrm>
          <a:prstGeom prst="ellipse">
            <a:avLst/>
          </a:prstGeom>
          <a:solidFill>
            <a:schemeClr val="bg1"/>
          </a:solidFill>
          <a:ln w="127000"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7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78228" y="3203982"/>
            <a:ext cx="2821456" cy="2689990"/>
          </a:xfrm>
          <a:prstGeom prst="flowChartConnector">
            <a:avLst/>
          </a:prstGeom>
          <a:noFill/>
        </p:spPr>
      </p:pic>
      <p:sp>
        <p:nvSpPr>
          <p:cNvPr id="29" name="직사각형 28"/>
          <p:cNvSpPr/>
          <p:nvPr/>
        </p:nvSpPr>
        <p:spPr>
          <a:xfrm>
            <a:off x="852341" y="1001360"/>
            <a:ext cx="1092478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University of Regina</a:t>
            </a:r>
          </a:p>
        </p:txBody>
      </p:sp>
      <p:cxnSp>
        <p:nvCxnSpPr>
          <p:cNvPr id="31" name="직선 연결선 30"/>
          <p:cNvCxnSpPr/>
          <p:nvPr/>
        </p:nvCxnSpPr>
        <p:spPr>
          <a:xfrm flipH="1">
            <a:off x="2951934" y="2708920"/>
            <a:ext cx="424660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직사각형 3"/>
          <p:cNvSpPr/>
          <p:nvPr/>
        </p:nvSpPr>
        <p:spPr>
          <a:xfrm rot="20888231">
            <a:off x="526770" y="626345"/>
            <a:ext cx="1103379" cy="342009"/>
          </a:xfrm>
          <a:prstGeom prst="rect">
            <a:avLst/>
          </a:prstGeom>
          <a:solidFill>
            <a:schemeClr val="bg1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2018</a:t>
            </a:r>
            <a:endParaRPr lang="ko-KR" altLang="en-US" sz="28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 flipH="1">
            <a:off x="-24321" y="1484784"/>
            <a:ext cx="1055440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5827" y="3099825"/>
            <a:ext cx="5812178" cy="366794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1736" y="3051560"/>
            <a:ext cx="4133795" cy="371620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9443" y="1341828"/>
            <a:ext cx="1514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Regina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14059" y="1496523"/>
            <a:ext cx="5858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캐나다 중부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Saskatchewan</a:t>
            </a:r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주에 위치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139443" y="2246858"/>
            <a:ext cx="2731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Univ. of Regina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06132" y="2300093"/>
            <a:ext cx="66505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/>
              <a:t>1910</a:t>
            </a:r>
            <a:r>
              <a:rPr lang="ko-KR" altLang="en-US" sz="2000" dirty="0"/>
              <a:t>개교</a:t>
            </a:r>
            <a:r>
              <a:rPr lang="en-US" altLang="ko-KR" sz="2000" dirty="0"/>
              <a:t>, </a:t>
            </a:r>
            <a:r>
              <a:rPr lang="ko-KR" altLang="en-US" sz="2000" dirty="0"/>
              <a:t>생물학</a:t>
            </a:r>
            <a:r>
              <a:rPr lang="en-US" altLang="ko-KR" sz="2000" dirty="0"/>
              <a:t>/</a:t>
            </a:r>
            <a:r>
              <a:rPr lang="ko-KR" altLang="en-US" sz="2000" dirty="0" err="1"/>
              <a:t>언론학</a:t>
            </a:r>
            <a:r>
              <a:rPr lang="ko-KR" altLang="en-US" sz="2000" dirty="0"/>
              <a:t> 유명</a:t>
            </a:r>
            <a:r>
              <a:rPr lang="en-US" altLang="ko-KR" sz="2000" dirty="0"/>
              <a:t>/</a:t>
            </a:r>
            <a:r>
              <a:rPr lang="ko-KR" altLang="en-US" sz="2000" dirty="0"/>
              <a:t>체계적인 </a:t>
            </a:r>
            <a:r>
              <a:rPr lang="en-US" altLang="ko-KR" sz="2000" dirty="0"/>
              <a:t>ESL </a:t>
            </a:r>
            <a:r>
              <a:rPr lang="ko-KR" altLang="en-US" sz="2000" dirty="0"/>
              <a:t>시스템</a:t>
            </a:r>
          </a:p>
        </p:txBody>
      </p: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63752" y="15871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About Univ. of Regina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181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ESL : English as a Second Language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177" y="1227724"/>
            <a:ext cx="3682139" cy="271652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565918" y="4191243"/>
            <a:ext cx="656252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영어가 모국어가 아닌 이들을 위한 영어학습 프로그램</a:t>
            </a:r>
          </a:p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565918" y="4761405"/>
            <a:ext cx="64185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학생들의 영어능력</a:t>
            </a:r>
            <a:r>
              <a:rPr lang="en-US" altLang="ko-KR" sz="2000" dirty="0"/>
              <a:t>, </a:t>
            </a:r>
            <a:r>
              <a:rPr lang="ko-KR" altLang="en-US" sz="2000" dirty="0"/>
              <a:t>관심사에 따른 수준별 수업 진행</a:t>
            </a:r>
          </a:p>
          <a:p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382000" y="5372350"/>
            <a:ext cx="68865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다양한 문화체험</a:t>
            </a:r>
            <a:r>
              <a:rPr lang="en-US" altLang="ko-KR" sz="2000" dirty="0"/>
              <a:t>, </a:t>
            </a:r>
            <a:r>
              <a:rPr lang="ko-KR" altLang="en-US" sz="2000" dirty="0"/>
              <a:t>영어에 대한 두려움을 떨칠 수 있는 계기</a:t>
            </a:r>
          </a:p>
          <a:p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872146" y="5935609"/>
            <a:ext cx="81707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다국적 친구 만들기</a:t>
            </a:r>
            <a:r>
              <a:rPr lang="en-US" altLang="ko-KR" sz="2000" dirty="0"/>
              <a:t>, </a:t>
            </a:r>
            <a:r>
              <a:rPr lang="ko-KR" altLang="en-US" sz="2000" dirty="0"/>
              <a:t>처음보는 사람과의 대화를 통한 자신감 향상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107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863752" y="158718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ESL – Placement Test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110" y="1418773"/>
            <a:ext cx="1864937" cy="1864937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926" y="1667162"/>
            <a:ext cx="1395105" cy="1395105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476" y="1504552"/>
            <a:ext cx="1639393" cy="1639393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416" y="1524467"/>
            <a:ext cx="1728192" cy="1728192"/>
          </a:xfrm>
          <a:prstGeom prst="rect">
            <a:avLst/>
          </a:prstGeom>
        </p:spPr>
      </p:pic>
      <p:sp>
        <p:nvSpPr>
          <p:cNvPr id="2" name="덧셈 기호 1"/>
          <p:cNvSpPr/>
          <p:nvPr/>
        </p:nvSpPr>
        <p:spPr>
          <a:xfrm>
            <a:off x="4295799" y="2277636"/>
            <a:ext cx="498745" cy="503292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덧셈 기호 23"/>
          <p:cNvSpPr/>
          <p:nvPr/>
        </p:nvSpPr>
        <p:spPr>
          <a:xfrm>
            <a:off x="6620469" y="2240570"/>
            <a:ext cx="498745" cy="503292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덧셈 기호 24"/>
          <p:cNvSpPr/>
          <p:nvPr/>
        </p:nvSpPr>
        <p:spPr>
          <a:xfrm>
            <a:off x="9105004" y="2239661"/>
            <a:ext cx="498745" cy="503292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371812" y="3263750"/>
            <a:ext cx="190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dirty="0">
                <a:solidFill>
                  <a:schemeClr val="tx2"/>
                </a:solidFill>
              </a:rPr>
              <a:t>1. Reading</a:t>
            </a:r>
            <a:endParaRPr lang="ko-KR" altLang="en-US" sz="2800" dirty="0">
              <a:solidFill>
                <a:schemeClr val="tx2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746148" y="4320378"/>
            <a:ext cx="61019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400" dirty="0"/>
              <a:t>Part1,2,3</a:t>
            </a:r>
            <a:r>
              <a:rPr lang="ko-KR" altLang="en-US" sz="2400" dirty="0"/>
              <a:t>로 구분</a:t>
            </a:r>
            <a:r>
              <a:rPr lang="en-US" altLang="ko-KR" sz="2400" dirty="0"/>
              <a:t>, </a:t>
            </a:r>
            <a:r>
              <a:rPr lang="ko-KR" altLang="en-US" sz="2400" dirty="0"/>
              <a:t>뒤로 갈 수록 난이도 심화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3704599" y="3898912"/>
            <a:ext cx="6185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400" dirty="0"/>
              <a:t>Reading</a:t>
            </a:r>
            <a:r>
              <a:rPr lang="ko-KR" altLang="en-US" sz="2400" dirty="0"/>
              <a:t>에서 나온 주제 </a:t>
            </a:r>
            <a:r>
              <a:rPr lang="en-US" altLang="ko-KR" sz="2400" dirty="0"/>
              <a:t>= </a:t>
            </a:r>
            <a:r>
              <a:rPr lang="ko-KR" altLang="en-US" sz="2400" dirty="0"/>
              <a:t>모든 영역의 주제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4607854" y="3292389"/>
            <a:ext cx="20379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dirty="0">
                <a:solidFill>
                  <a:schemeClr val="accent2"/>
                </a:solidFill>
              </a:rPr>
              <a:t>2. Listening</a:t>
            </a:r>
            <a:endParaRPr lang="ko-KR" altLang="en-US" sz="2800" dirty="0">
              <a:solidFill>
                <a:schemeClr val="accent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704597" y="4722801"/>
            <a:ext cx="59993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토플 </a:t>
            </a:r>
            <a:r>
              <a:rPr lang="en-US" altLang="ko-KR" sz="2400" dirty="0"/>
              <a:t>Listening </a:t>
            </a:r>
            <a:r>
              <a:rPr lang="ko-KR" altLang="en-US" sz="2400" dirty="0"/>
              <a:t>수준</a:t>
            </a:r>
            <a:r>
              <a:rPr lang="en-US" altLang="ko-KR" sz="2400" dirty="0"/>
              <a:t>, ‘</a:t>
            </a:r>
            <a:r>
              <a:rPr lang="ko-KR" altLang="en-US" sz="2400" dirty="0"/>
              <a:t>중</a:t>
            </a:r>
            <a:r>
              <a:rPr lang="en-US" altLang="ko-KR" sz="2400" dirty="0"/>
              <a:t>-</a:t>
            </a:r>
            <a:r>
              <a:rPr lang="ko-KR" altLang="en-US" sz="2400" dirty="0"/>
              <a:t>상</a:t>
            </a:r>
            <a:r>
              <a:rPr lang="en-US" altLang="ko-KR" sz="2400" dirty="0"/>
              <a:t>‘ </a:t>
            </a:r>
            <a:r>
              <a:rPr lang="ko-KR" altLang="en-US" sz="2400" dirty="0"/>
              <a:t>정도의 난이도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7137488" y="3305934"/>
            <a:ext cx="1781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dirty="0">
                <a:solidFill>
                  <a:schemeClr val="accent3"/>
                </a:solidFill>
              </a:rPr>
              <a:t>3. Writing</a:t>
            </a:r>
            <a:endParaRPr lang="ko-KR" altLang="en-US" sz="2800" dirty="0">
              <a:solidFill>
                <a:schemeClr val="accent3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247578" y="5195678"/>
            <a:ext cx="7189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한 가지 주제에 대하여 </a:t>
            </a:r>
            <a:r>
              <a:rPr lang="en-US" altLang="ko-KR" sz="2400" dirty="0"/>
              <a:t>Essay </a:t>
            </a:r>
            <a:r>
              <a:rPr lang="ko-KR" altLang="en-US" sz="2400" dirty="0"/>
              <a:t>작성</a:t>
            </a:r>
            <a:r>
              <a:rPr lang="en-US" altLang="ko-KR" sz="2400" dirty="0"/>
              <a:t> – Opinion Essay</a:t>
            </a:r>
            <a:endParaRPr lang="ko-KR" altLang="en-US" sz="2400" dirty="0"/>
          </a:p>
        </p:txBody>
      </p:sp>
      <p:sp>
        <p:nvSpPr>
          <p:cNvPr id="28" name="직사각형 27"/>
          <p:cNvSpPr/>
          <p:nvPr/>
        </p:nvSpPr>
        <p:spPr>
          <a:xfrm>
            <a:off x="3767048" y="1066124"/>
            <a:ext cx="71878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하나의 사진에 대한 </a:t>
            </a:r>
            <a:r>
              <a:rPr lang="en-US" altLang="ko-KR" sz="2400" dirty="0"/>
              <a:t>Essay </a:t>
            </a:r>
            <a:r>
              <a:rPr lang="ko-KR" altLang="en-US" sz="2400" dirty="0"/>
              <a:t>작성 </a:t>
            </a:r>
            <a:r>
              <a:rPr lang="en-US" altLang="ko-KR" sz="2400" dirty="0"/>
              <a:t>– Descriptive Essay</a:t>
            </a:r>
            <a:endParaRPr lang="ko-KR" altLang="en-US" sz="2400" dirty="0"/>
          </a:p>
        </p:txBody>
      </p:sp>
      <p:sp>
        <p:nvSpPr>
          <p:cNvPr id="29" name="직사각형 28"/>
          <p:cNvSpPr/>
          <p:nvPr/>
        </p:nvSpPr>
        <p:spPr>
          <a:xfrm>
            <a:off x="9422427" y="3329003"/>
            <a:ext cx="2071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800" dirty="0">
                <a:solidFill>
                  <a:schemeClr val="accent6">
                    <a:lumMod val="75000"/>
                  </a:schemeClr>
                </a:solidFill>
              </a:rPr>
              <a:t>4. Speaking</a:t>
            </a:r>
            <a:endParaRPr lang="ko-KR" altLang="en-US" sz="28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782602" y="6070978"/>
            <a:ext cx="3589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사진에 알맞은 상황 설명</a:t>
            </a:r>
          </a:p>
        </p:txBody>
      </p:sp>
      <p:sp>
        <p:nvSpPr>
          <p:cNvPr id="31" name="직사각형 30"/>
          <p:cNvSpPr/>
          <p:nvPr/>
        </p:nvSpPr>
        <p:spPr>
          <a:xfrm>
            <a:off x="7462476" y="6115711"/>
            <a:ext cx="2557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만화 스토리 설명</a:t>
            </a:r>
          </a:p>
        </p:txBody>
      </p:sp>
      <p:sp>
        <p:nvSpPr>
          <p:cNvPr id="32" name="직사각형 31"/>
          <p:cNvSpPr/>
          <p:nvPr/>
        </p:nvSpPr>
        <p:spPr>
          <a:xfrm>
            <a:off x="4809989" y="5632607"/>
            <a:ext cx="37070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상황 설정 후 </a:t>
            </a:r>
            <a:r>
              <a:rPr lang="en-US" altLang="ko-KR" sz="2400" dirty="0"/>
              <a:t>Free Talking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14681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8" grpId="1"/>
      <p:bldP spid="11" grpId="0"/>
      <p:bldP spid="11" grpId="1"/>
      <p:bldP spid="13" grpId="0"/>
      <p:bldP spid="13" grpId="1"/>
      <p:bldP spid="15" grpId="0"/>
      <p:bldP spid="1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52777" y="1389333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ESL – Class Organization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sp>
        <p:nvSpPr>
          <p:cNvPr id="22" name="모서리가 둥근 직사각형 21"/>
          <p:cNvSpPr/>
          <p:nvPr/>
        </p:nvSpPr>
        <p:spPr>
          <a:xfrm>
            <a:off x="2141851" y="1646883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4222174" y="1654374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모서리가 둥근 직사각형 27"/>
          <p:cNvSpPr/>
          <p:nvPr/>
        </p:nvSpPr>
        <p:spPr>
          <a:xfrm>
            <a:off x="6268888" y="1646883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모서리가 둥근 직사각형 28"/>
          <p:cNvSpPr/>
          <p:nvPr/>
        </p:nvSpPr>
        <p:spPr>
          <a:xfrm>
            <a:off x="8315602" y="1646883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모서리가 둥근 직사각형 29"/>
          <p:cNvSpPr/>
          <p:nvPr/>
        </p:nvSpPr>
        <p:spPr>
          <a:xfrm>
            <a:off x="10320665" y="1641384"/>
            <a:ext cx="1424067" cy="766565"/>
          </a:xfrm>
          <a:prstGeom prst="roundRect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오른쪽 화살표 30"/>
          <p:cNvSpPr/>
          <p:nvPr/>
        </p:nvSpPr>
        <p:spPr>
          <a:xfrm>
            <a:off x="3693277" y="1969859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오른쪽 화살표 32"/>
          <p:cNvSpPr/>
          <p:nvPr/>
        </p:nvSpPr>
        <p:spPr>
          <a:xfrm>
            <a:off x="5724450" y="1978579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오른쪽 화살표 33"/>
          <p:cNvSpPr/>
          <p:nvPr/>
        </p:nvSpPr>
        <p:spPr>
          <a:xfrm>
            <a:off x="7789744" y="1963852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오른쪽 화살표 34"/>
          <p:cNvSpPr/>
          <p:nvPr/>
        </p:nvSpPr>
        <p:spPr>
          <a:xfrm>
            <a:off x="9851487" y="1952570"/>
            <a:ext cx="417079" cy="147608"/>
          </a:xfrm>
          <a:prstGeom prst="rightArrow">
            <a:avLst/>
          </a:prstGeom>
          <a:solidFill>
            <a:schemeClr val="bg1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339667" y="1675964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17062" y="169069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546930" y="167095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80580" y="170150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518655" y="1701500"/>
            <a:ext cx="10423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040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297540" y="3094583"/>
            <a:ext cx="469551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대부분 한국 학생 </a:t>
            </a:r>
            <a:r>
              <a:rPr lang="en-US" altLang="ko-KR" sz="2400" dirty="0">
                <a:solidFill>
                  <a:srgbClr val="003300"/>
                </a:solidFill>
              </a:rPr>
              <a:t>030, 040 </a:t>
            </a:r>
            <a:r>
              <a:rPr lang="ko-KR" altLang="en-US" sz="2400" dirty="0"/>
              <a:t>배치</a:t>
            </a:r>
            <a:r>
              <a:rPr lang="en-US" altLang="ko-KR" sz="2400" dirty="0"/>
              <a:t> </a:t>
            </a:r>
            <a:endParaRPr lang="ko-KR" altLang="en-US" sz="2400" dirty="0"/>
          </a:p>
        </p:txBody>
      </p:sp>
      <p:sp>
        <p:nvSpPr>
          <p:cNvPr id="6" name="직사각형 5"/>
          <p:cNvSpPr/>
          <p:nvPr/>
        </p:nvSpPr>
        <p:spPr>
          <a:xfrm>
            <a:off x="4348035" y="3856510"/>
            <a:ext cx="45945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한 반에 대략 </a:t>
            </a:r>
            <a:r>
              <a:rPr lang="en-US" altLang="ko-KR" sz="2400" dirty="0"/>
              <a:t>15~20</a:t>
            </a:r>
            <a:r>
              <a:rPr lang="ko-KR" altLang="en-US" sz="2400" dirty="0"/>
              <a:t>명으로 구성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4984466" y="4607466"/>
            <a:ext cx="32223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400" dirty="0"/>
              <a:t>한국 학생 </a:t>
            </a:r>
            <a:r>
              <a:rPr lang="en-US" altLang="ko-KR" sz="2400" dirty="0"/>
              <a:t>3~4</a:t>
            </a:r>
            <a:r>
              <a:rPr lang="ko-KR" altLang="en-US" sz="2400" dirty="0"/>
              <a:t>명 정도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4494147" y="5289229"/>
            <a:ext cx="43625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/>
              <a:t>Core class + Skill class</a:t>
            </a:r>
            <a:r>
              <a:rPr lang="ko-KR" altLang="en-US" sz="2400" dirty="0"/>
              <a:t>로 구성</a:t>
            </a:r>
          </a:p>
        </p:txBody>
      </p:sp>
    </p:spTree>
    <p:extLst>
      <p:ext uri="{BB962C8B-B14F-4D97-AF65-F5344CB8AC3E}">
        <p14:creationId xmlns:p14="http://schemas.microsoft.com/office/powerpoint/2010/main" val="254312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C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81715" y="1943686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Homestay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829382EA-A46A-489F-B9E9-078AB4E11D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052736"/>
            <a:ext cx="835292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66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81715" y="1951324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sp>
        <p:nvSpPr>
          <p:cNvPr id="2" name="직사각형 1"/>
          <p:cNvSpPr/>
          <p:nvPr/>
        </p:nvSpPr>
        <p:spPr>
          <a:xfrm>
            <a:off x="2551658" y="140491"/>
            <a:ext cx="92368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44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“Homestay </a:t>
            </a:r>
            <a:r>
              <a:rPr lang="ko-KR" altLang="en-US" sz="44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생활 어떻게 해야 할까</a:t>
            </a:r>
            <a:r>
              <a:rPr lang="en-US" altLang="ko-KR" sz="4400" dirty="0"/>
              <a:t>?</a:t>
            </a:r>
            <a:r>
              <a:rPr lang="en-US" altLang="ko-KR" sz="4400" dirty="0">
                <a:latin typeface="휴먼편지체" panose="02030504000101010101" pitchFamily="18" charset="-127"/>
                <a:ea typeface="휴먼편지체" panose="02030504000101010101" pitchFamily="18" charset="-127"/>
              </a:rPr>
              <a:t>”</a:t>
            </a:r>
            <a:endParaRPr lang="ko-KR" altLang="en-US" sz="4400" dirty="0">
              <a:latin typeface="휴먼편지체" panose="02030504000101010101" pitchFamily="18" charset="-127"/>
              <a:ea typeface="휴먼편지체" panose="02030504000101010101" pitchFamily="18" charset="-127"/>
            </a:endParaRPr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342" y="685697"/>
            <a:ext cx="2476660" cy="2891376"/>
          </a:xfrm>
          <a:prstGeom prst="rect">
            <a:avLst/>
          </a:prstGeom>
        </p:spPr>
      </p:pic>
      <p:sp>
        <p:nvSpPr>
          <p:cNvPr id="24" name="뺄셈 기호 23"/>
          <p:cNvSpPr/>
          <p:nvPr/>
        </p:nvSpPr>
        <p:spPr>
          <a:xfrm>
            <a:off x="2417494" y="3118473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2726940" y="3325507"/>
            <a:ext cx="29290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/>
              <a:t>가족들과 함께 식사하기</a:t>
            </a: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901" y="1270230"/>
            <a:ext cx="2213024" cy="1921719"/>
          </a:xfrm>
          <a:prstGeom prst="rect">
            <a:avLst/>
          </a:prstGeom>
        </p:spPr>
      </p:pic>
      <p:sp>
        <p:nvSpPr>
          <p:cNvPr id="27" name="뺄셈 기호 26"/>
          <p:cNvSpPr/>
          <p:nvPr/>
        </p:nvSpPr>
        <p:spPr>
          <a:xfrm>
            <a:off x="7473770" y="3121361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8072941" y="3325507"/>
            <a:ext cx="25058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/>
              <a:t>물 사용에 대한 이해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760" y="3913986"/>
            <a:ext cx="2024698" cy="1910570"/>
          </a:xfrm>
          <a:prstGeom prst="rect">
            <a:avLst/>
          </a:prstGeom>
        </p:spPr>
      </p:pic>
      <p:sp>
        <p:nvSpPr>
          <p:cNvPr id="29" name="뺄셈 기호 28"/>
          <p:cNvSpPr/>
          <p:nvPr/>
        </p:nvSpPr>
        <p:spPr>
          <a:xfrm>
            <a:off x="2474932" y="5832878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2859091" y="6021247"/>
            <a:ext cx="2637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dirty="0"/>
              <a:t> 차이에 대한 존중</a:t>
            </a: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609" y="4019435"/>
            <a:ext cx="1895608" cy="1648880"/>
          </a:xfrm>
          <a:prstGeom prst="rect">
            <a:avLst/>
          </a:prstGeom>
        </p:spPr>
      </p:pic>
      <p:sp>
        <p:nvSpPr>
          <p:cNvPr id="32" name="뺄셈 기호 31"/>
          <p:cNvSpPr/>
          <p:nvPr/>
        </p:nvSpPr>
        <p:spPr>
          <a:xfrm>
            <a:off x="7387235" y="5824556"/>
            <a:ext cx="3520355" cy="232454"/>
          </a:xfrm>
          <a:prstGeom prst="mathMinus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8197371" y="6004236"/>
            <a:ext cx="181331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000" dirty="0"/>
              <a:t>연락의 중요성</a:t>
            </a:r>
          </a:p>
        </p:txBody>
      </p:sp>
    </p:spTree>
    <p:extLst>
      <p:ext uri="{BB962C8B-B14F-4D97-AF65-F5344CB8AC3E}">
        <p14:creationId xmlns:p14="http://schemas.microsoft.com/office/powerpoint/2010/main" val="202619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4" grpId="0" animBg="1"/>
      <p:bldP spid="4" grpId="0"/>
      <p:bldP spid="27" grpId="0" animBg="1"/>
      <p:bldP spid="5" grpId="0"/>
      <p:bldP spid="29" grpId="0" animBg="1"/>
      <p:bldP spid="30" grpId="0"/>
      <p:bldP spid="32" grpId="0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81715" y="2520142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 활동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709" y="1253077"/>
            <a:ext cx="1421083" cy="1270122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143" y="1200437"/>
            <a:ext cx="1685017" cy="1215750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1807" y="1210782"/>
            <a:ext cx="1632787" cy="1312417"/>
          </a:xfrm>
          <a:prstGeom prst="rect">
            <a:avLst/>
          </a:prstGeom>
        </p:spPr>
      </p:pic>
      <p:sp>
        <p:nvSpPr>
          <p:cNvPr id="4" name="덧셈 기호 3"/>
          <p:cNvSpPr/>
          <p:nvPr/>
        </p:nvSpPr>
        <p:spPr>
          <a:xfrm>
            <a:off x="4713802" y="1659102"/>
            <a:ext cx="652945" cy="576064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덧셈 기호 22"/>
          <p:cNvSpPr/>
          <p:nvPr/>
        </p:nvSpPr>
        <p:spPr>
          <a:xfrm>
            <a:off x="8267543" y="1605142"/>
            <a:ext cx="652945" cy="576064"/>
          </a:xfrm>
          <a:prstGeom prst="mathPlus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074605" y="2795547"/>
            <a:ext cx="909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운 동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239039" y="2818795"/>
            <a:ext cx="9092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파 티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8905906" y="2854092"/>
            <a:ext cx="26661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스포츠 게임 관람 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255" y="3375035"/>
            <a:ext cx="1731055" cy="1475918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206" y="4977205"/>
            <a:ext cx="1603544" cy="1596328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828" y="3369068"/>
            <a:ext cx="1647005" cy="1487852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xmlns="" id="{951C57EF-F220-4178-A4B9-742B75AD0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02844" y="32134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38651408" descr="EMB00001b447850">
            <a:extLst>
              <a:ext uri="{FF2B5EF4-FFF2-40B4-BE49-F238E27FC236}">
                <a16:creationId xmlns:a16="http://schemas.microsoft.com/office/drawing/2014/main" xmlns="" id="{A240AE12-DAE2-4EB5-A769-2E7709B76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4235" y="3369068"/>
            <a:ext cx="3565564" cy="320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B6E06320-9178-4623-8315-8CD436C7E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20646" y="3655794"/>
            <a:ext cx="1070984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438651728" descr="EMB00001b447853">
            <a:extLst>
              <a:ext uri="{FF2B5EF4-FFF2-40B4-BE49-F238E27FC236}">
                <a16:creationId xmlns:a16="http://schemas.microsoft.com/office/drawing/2014/main" xmlns="" id="{A0CE6778-56C4-4761-AFE6-22BD6AFD3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4080" y="3369069"/>
            <a:ext cx="2543589" cy="3204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BD850C80-3163-4991-9823-89A0E91E8D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4255" y="4520005"/>
            <a:ext cx="1497128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438654208" descr="EMB00001b44785e">
            <a:extLst>
              <a:ext uri="{FF2B5EF4-FFF2-40B4-BE49-F238E27FC236}">
                <a16:creationId xmlns:a16="http://schemas.microsoft.com/office/drawing/2014/main" xmlns="" id="{5F59D5B2-F78E-44D3-BBCB-FEAFDFC612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254" y="4977205"/>
            <a:ext cx="1731055" cy="15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직선 연결선 46"/>
          <p:cNvCxnSpPr/>
          <p:nvPr/>
        </p:nvCxnSpPr>
        <p:spPr>
          <a:xfrm flipH="1">
            <a:off x="1" y="980728"/>
            <a:ext cx="12191999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 rot="5400000" flipH="1" flipV="1">
            <a:off x="-1738000" y="3427830"/>
            <a:ext cx="6858001" cy="2344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오각형 11"/>
          <p:cNvSpPr/>
          <p:nvPr/>
        </p:nvSpPr>
        <p:spPr>
          <a:xfrm>
            <a:off x="81715" y="3025387"/>
            <a:ext cx="1570492" cy="360121"/>
          </a:xfrm>
          <a:prstGeom prst="homePlate">
            <a:avLst/>
          </a:prstGeom>
          <a:solidFill>
            <a:srgbClr val="FFCC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37145" y="1418773"/>
            <a:ext cx="15634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학교</a:t>
            </a:r>
            <a:r>
              <a:rPr lang="en-US" altLang="ko-KR" sz="1400" dirty="0"/>
              <a:t>,</a:t>
            </a:r>
            <a:r>
              <a:rPr lang="ko-KR" altLang="en-US" sz="1400" dirty="0"/>
              <a:t>수업 소개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9522" y="1969859"/>
            <a:ext cx="11783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Homestay</a:t>
            </a:r>
            <a:endParaRPr lang="ko-KR" altLang="en-US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321584" y="2546315"/>
            <a:ext cx="11945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기타 활동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97570" y="170602"/>
            <a:ext cx="9289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꼭 알아야 할 </a:t>
            </a:r>
            <a:r>
              <a:rPr lang="en-US" altLang="ko-KR" sz="3600" dirty="0">
                <a:solidFill>
                  <a:srgbClr val="0033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Tips ! </a:t>
            </a:r>
            <a:endParaRPr lang="ko-KR" altLang="en-US" sz="3600" dirty="0">
              <a:solidFill>
                <a:srgbClr val="0033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78138" y="3051560"/>
            <a:ext cx="7776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/>
              <a:t>Tips</a:t>
            </a:r>
            <a:endParaRPr lang="ko-KR" altLang="en-US" sz="1400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617" y="1417486"/>
            <a:ext cx="862479" cy="862479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617" y="2364987"/>
            <a:ext cx="862479" cy="862479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578" y="5438950"/>
            <a:ext cx="862479" cy="862479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615" y="4455668"/>
            <a:ext cx="862479" cy="862479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616" y="3428218"/>
            <a:ext cx="862479" cy="862479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424624" y="1661113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자신감 갖기 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3424624" y="2623259"/>
            <a:ext cx="297389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캐나다 가기 전 공부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3424624" y="3628624"/>
            <a:ext cx="82157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가능한 한 외국친구들과 같이 앉기</a:t>
            </a:r>
            <a:r>
              <a:rPr lang="en-US" altLang="ko-KR" sz="2400" dirty="0"/>
              <a:t>(</a:t>
            </a:r>
            <a:r>
              <a:rPr lang="ko-KR" altLang="en-US" sz="2400" dirty="0"/>
              <a:t>한국말을 적게 쓰게 됨</a:t>
            </a:r>
            <a:r>
              <a:rPr lang="en-US" altLang="ko-KR" sz="2400" dirty="0"/>
              <a:t>)</a:t>
            </a:r>
            <a:endParaRPr lang="ko-KR" altLang="en-US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3424624" y="4656074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/>
              <a:t>학교 홈페이지</a:t>
            </a:r>
            <a:r>
              <a:rPr lang="en-US" altLang="ko-KR" sz="2400" dirty="0"/>
              <a:t>, </a:t>
            </a:r>
            <a:r>
              <a:rPr lang="ko-KR" altLang="en-US" sz="2400" dirty="0"/>
              <a:t>행사 활용 잘 하기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3424624" y="5639356"/>
            <a:ext cx="35894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dirty="0"/>
              <a:t>밤 늦게 돌아다니지 않기</a:t>
            </a:r>
          </a:p>
        </p:txBody>
      </p:sp>
    </p:spTree>
    <p:extLst>
      <p:ext uri="{BB962C8B-B14F-4D97-AF65-F5344CB8AC3E}">
        <p14:creationId xmlns:p14="http://schemas.microsoft.com/office/powerpoint/2010/main" val="217690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직선 연결선 32"/>
          <p:cNvCxnSpPr/>
          <p:nvPr/>
        </p:nvCxnSpPr>
        <p:spPr>
          <a:xfrm flipH="1">
            <a:off x="10701721" y="4680624"/>
            <a:ext cx="1490280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V="1">
            <a:off x="9739338" y="5693523"/>
            <a:ext cx="29070" cy="1164477"/>
          </a:xfrm>
          <a:prstGeom prst="line">
            <a:avLst/>
          </a:prstGeom>
          <a:ln w="12700">
            <a:solidFill>
              <a:srgbClr val="0066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 flipH="1">
            <a:off x="4583832" y="2"/>
            <a:ext cx="18852" cy="4005062"/>
          </a:xfrm>
          <a:prstGeom prst="line">
            <a:avLst/>
          </a:prstGeom>
          <a:ln w="12700">
            <a:solidFill>
              <a:srgbClr val="0033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/>
          <p:cNvCxnSpPr/>
          <p:nvPr/>
        </p:nvCxnSpPr>
        <p:spPr>
          <a:xfrm flipH="1">
            <a:off x="0" y="5589240"/>
            <a:ext cx="983432" cy="0"/>
          </a:xfrm>
          <a:prstGeom prst="line">
            <a:avLst/>
          </a:prstGeom>
          <a:ln w="12700">
            <a:solidFill>
              <a:srgbClr val="FFCC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4295800" y="3694524"/>
            <a:ext cx="664476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THANK</a:t>
            </a:r>
            <a:r>
              <a:rPr lang="en-US" altLang="ko-KR" sz="72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80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0066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YOU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804460" y="4680624"/>
            <a:ext cx="989726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8000" b="1" spc="-150" dirty="0">
                <a:ln w="3175"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CC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53891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958</TotalTime>
  <Words>318</Words>
  <Application>Microsoft Office PowerPoint</Application>
  <PresentationFormat>사용자 지정</PresentationFormat>
  <Paragraphs>91</Paragraphs>
  <Slides>10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6" baseType="lpstr">
      <vt:lpstr>굴림</vt:lpstr>
      <vt:lpstr>Arial</vt:lpstr>
      <vt:lpstr>휴먼편지체</vt:lpstr>
      <vt:lpstr>맑은 고딕</vt:lpstr>
      <vt:lpstr>HY견고딕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PC</dc:creator>
  <cp:lastModifiedBy>user</cp:lastModifiedBy>
  <cp:revision>117</cp:revision>
  <dcterms:created xsi:type="dcterms:W3CDTF">2013-07-01T14:56:51Z</dcterms:created>
  <dcterms:modified xsi:type="dcterms:W3CDTF">2018-03-12T00:17:02Z</dcterms:modified>
</cp:coreProperties>
</file>