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57" r:id="rId5"/>
    <p:sldId id="270" r:id="rId6"/>
    <p:sldId id="272" r:id="rId7"/>
    <p:sldId id="27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D97B3-7D33-4B13-BD34-D363CB3A2B0C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B1B9B1-9AF1-4AC0-B1D1-1379A6F1FA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873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989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922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D8691A-1CC8-4745-95E0-CB2759B140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89FC618-25EF-4370-8EDB-7AFF8093B6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40BA10-AB63-4ACA-A229-C741F305D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70843C8-90F1-48B2-8414-F134C621D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19A3AF-5B46-42D3-9672-9650544B1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1294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C9DC46-5B56-49CC-A432-5F63FAF1F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BE74F33-4ED8-4C3D-88B4-A9A4AF3925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755252-A409-44A8-BF37-3B0432BF3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55C019-3A6C-4EBE-9AF4-3CDDB5424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7DC7B6-7765-4FC9-93BA-FEBAA4858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7711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023FAE-13FB-46CF-A89A-C347B2267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AF788A5-D742-4C11-B5EB-48B7617FD8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4BC4A9A-F6F8-449C-BEDF-E371D0F26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18AD59-4248-4956-BC50-DB3F2EB29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67DB63-C289-49A3-B829-8E2F42766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92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95A58D-9FE3-4906-AE5D-57F8DE7A1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66C57D-4A46-4127-9DF1-D42B1C9461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26E2F73-6CF3-4EA3-BC95-3A4BDB7096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5BB54F0-5146-4443-9F72-B50C00B81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C51308-01AB-4023-90D9-6179F1CE3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415A919-3E79-404B-9E09-950377780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1747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664AD3-3429-4811-A060-5F6C6E865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366ABA1-75E8-43FD-8D1C-5D3D0E55DF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53996B4-3D41-42F5-9729-330BE300DE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28A6AD0-AC97-462C-AEBE-B2F0D5F667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1D4BC5B-85AA-4EBD-8FAC-B72F91F408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2FF2787-9819-4818-9112-95C53AC83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2D000D3-B12F-473B-BEBC-5B3C25621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A7DE502-67A7-48CA-BBE4-85EB509BA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253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8B898B-E100-4BC8-9C14-BB33C47B4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5D4CE74-96A8-422E-B3CA-EEAA02292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971ABDD-7C52-4219-B7BC-BFBE3CE97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E4F9EA9-EB94-45E9-8659-48C2E3E94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293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03062DB-17F9-41DA-97D9-CA08FB4BB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92A94DB-EECB-4303-950E-A648450A7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421D787-D296-458C-A733-FCE3A4348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374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9EDFAE-D10B-422F-8BB8-7CF6B06DA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DB11F34-EFFD-4F9E-BD22-4DCE97123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BB0FCBF-7B83-4ED0-A8F8-0E911945D0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6E878B8-6513-4DDD-AADF-EC9A4300C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D1A62D-3481-44C2-93F0-DA5D96C92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10E1B07-98F7-4AED-BE8C-D55BA32F9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336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A5D7A3-D344-4717-A177-88C6F3F5F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EA81E72-1686-4BD5-8743-1614F276CE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641F5F6-6692-46F8-96A3-5096F6E972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755F2A5-B39D-4822-BA14-B3224B35D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A8C50F6-166F-44D3-8461-71BD1FF0F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9B3BCEB-08A2-49FF-AF49-61E63E77E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0765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E6D45B-D4A8-4DDF-88C4-25881F77A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AE23977-5E86-4933-990C-D12DA7CA05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B4829E-1687-46A9-9F78-C15517646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823424-4266-4FBB-B55B-E53446662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B935BB-4410-4A2B-BB80-28F5507C9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1939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E70A005-6F3C-487F-9791-30F4ADAD5A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3CF9F4D-5628-4E3A-85E7-7D806B615D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8A31B4D-5CCA-45A6-B28D-AE13CA437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B61E26-73E1-443A-95EA-BAD2B5761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E674A6-7F8A-4B5A-B3EF-B7742284E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2986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922F686-7597-4ADA-BA9A-0E23F5466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FD1B40D-8C85-4062-8352-B9A0076998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22F0FF-229C-467E-AD7B-52F1AB636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02845-2890-4358-B2F6-6B8F863927E2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62220D-2F92-46D0-A073-0679E5CBC4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46F252-6DB9-4DE2-B84C-18C49FCFDD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83C66-5B99-4647-8341-88934E411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1398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a/url?sa=i&amp;rct=j&amp;q=&amp;esrc=s&amp;source=images&amp;cd=&amp;cad=rja&amp;uact=8&amp;ved=0ahUKEwjymoeR0fnKAhWFIqYKHfFFDx0QjRwIBw&amp;url=https://en.wikipedia.org/wiki/Flag_of_China&amp;bvm=bv.114195076,d.dGY&amp;psig=AFQjCNE07SAHpvVLjRet7GnN1Z3gGMqT5A&amp;ust=1455621052872094" TargetMode="External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hyperlink" Target="https://www.google.ca/url?sa=i&amp;rct=j&amp;q=&amp;esrc=s&amp;source=images&amp;cd=&amp;cad=rja&amp;uact=8&amp;ved=0ahUKEwiD8_Sq0fnKAhUGeaYKHYYQB10QjRwIBw&amp;url=https://en.wikipedia.org/wiki/Flag_of_Ecuador&amp;bvm=bv.114195076,d.dGY&amp;psig=AFQjCNE8mYkzaIR2RqXG7h9e0_cAj36dAw&amp;ust=1455621106680173" TargetMode="External"/><Relationship Id="rId2" Type="http://schemas.openxmlformats.org/officeDocument/2006/relationships/hyperlink" Target="https://www.google.ca/url?sa=i&amp;rct=j&amp;q=&amp;esrc=s&amp;source=images&amp;cd=&amp;cad=rja&amp;uact=8&amp;ved=0ahUKEwj6jYrx0PnKAhXC2KYKHRx0BQIQjRwIBw&amp;url=https://en.wikipedia.org/wiki/Flag_of_Brazil&amp;bvm=bv.114195076,d.dGY&amp;psig=AFQjCNFDooEWT1nFNhxzYU7X3doc8NSSFA&amp;ust=145562095897735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a/url?sa=i&amp;rct=j&amp;q=&amp;esrc=s&amp;source=images&amp;cd=&amp;cad=rja&amp;uact=8&amp;ved=0ahUKEwimq92J0fnKAhXmYaYKHRdoDrcQjRwIBw&amp;url=https://en.wikipedia.org/wiki/Flag_of_Vietnam&amp;bvm=bv.114195076,d.dGY&amp;psig=AFQjCNG2fYtA49LNQfWz4JZTBa1PCXF4wQ&amp;ust=1455621032446493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hyperlink" Target="https://www.google.ca/url?sa=i&amp;rct=j&amp;q=&amp;esrc=s&amp;source=images&amp;cd=&amp;cad=rja&amp;uact=8&amp;ved=0ahUKEwi21oed0fnKAhXEMKYKHRrhBqsQjRwIBw&amp;url=https://en.wikipedia.org/wiki/Flag_of_Japan&amp;bvm=bv.114195076,d.dGY&amp;psig=AFQjCNFT1yqOg6a0QbZY4SVAMmm7Qzw2yw&amp;ust=1455621079228598" TargetMode="External"/><Relationship Id="rId4" Type="http://schemas.openxmlformats.org/officeDocument/2006/relationships/hyperlink" Target="https://www.google.ca/url?sa=i&amp;rct=j&amp;q=&amp;esrc=s&amp;source=images&amp;cd=&amp;cad=rja&amp;uact=8&amp;ved=0ahUKEwijwK780PnKAhUCMKYKHSMEDBcQjRwIBw&amp;url=https://commons.wikimedia.org/wiki/File:Flag_of_Nepal.svg&amp;bvm=bv.114195076,d.dGY&amp;psig=AFQjCNFcxB51zXYbvBybz_3kVfnr_YTwCQ&amp;ust=1455621010583295" TargetMode="Externa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415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310D8FE-0483-4996-9948-ACD43B67B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6181" y="2460779"/>
            <a:ext cx="5462546" cy="1980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70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682663A-E366-4C4B-B87C-5DC29CD23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8B34954A-71B8-4E29-BF04-DF06CA606A29}"/>
              </a:ext>
            </a:extLst>
          </p:cNvPr>
          <p:cNvSpPr/>
          <p:nvPr/>
        </p:nvSpPr>
        <p:spPr>
          <a:xfrm>
            <a:off x="5710518" y="3429000"/>
            <a:ext cx="869576" cy="4527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88DBAA-903A-4B98-8A61-791B2E2563CB}"/>
              </a:ext>
            </a:extLst>
          </p:cNvPr>
          <p:cNvSpPr txBox="1"/>
          <p:nvPr/>
        </p:nvSpPr>
        <p:spPr>
          <a:xfrm>
            <a:off x="6813176" y="630332"/>
            <a:ext cx="4007223" cy="2015936"/>
          </a:xfrm>
          <a:prstGeom prst="rect">
            <a:avLst/>
          </a:prstGeom>
          <a:solidFill>
            <a:srgbClr val="E7E6E6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2500" kern="0" dirty="0">
                <a:solidFill>
                  <a:prstClr val="black"/>
                </a:solidFill>
                <a:latin typeface="MD개성체" panose="02020603020101020101" pitchFamily="18" charset="-127"/>
                <a:ea typeface="MD개성체" panose="02020603020101020101" pitchFamily="18" charset="-127"/>
              </a:rPr>
              <a:t>Alberta</a:t>
            </a:r>
            <a:r>
              <a:rPr kumimoji="0" lang="ko-KR" altLang="en-US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주</a:t>
            </a:r>
            <a:r>
              <a:rPr kumimoji="0" lang="en-US" altLang="ko-KR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(</a:t>
            </a:r>
            <a:r>
              <a:rPr kumimoji="0" lang="ko-KR" altLang="en-US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캐나다 중서부</a:t>
            </a:r>
            <a:r>
              <a:rPr kumimoji="0" lang="en-US" altLang="ko-KR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)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작고 한적한 도시</a:t>
            </a:r>
            <a:endParaRPr kumimoji="0" lang="en-US" altLang="ko-KR" sz="2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5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Calgary</a:t>
            </a:r>
            <a:r>
              <a:rPr kumimoji="0" lang="ko-KR" altLang="en-US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와 </a:t>
            </a:r>
            <a:r>
              <a:rPr kumimoji="0" lang="en-US" altLang="ko-KR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3</a:t>
            </a:r>
            <a:r>
              <a:rPr kumimoji="0" lang="ko-KR" altLang="en-US" sz="2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D개성체" panose="02020603020101020101" pitchFamily="18" charset="-127"/>
                <a:ea typeface="MD개성체" panose="02020603020101020101" pitchFamily="18" charset="-127"/>
              </a:rPr>
              <a:t>시간</a:t>
            </a:r>
          </a:p>
        </p:txBody>
      </p: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CAF62411-B5FA-469B-826E-9058F6A7C256}"/>
              </a:ext>
            </a:extLst>
          </p:cNvPr>
          <p:cNvCxnSpPr/>
          <p:nvPr/>
        </p:nvCxnSpPr>
        <p:spPr>
          <a:xfrm flipH="1">
            <a:off x="6230471" y="1638300"/>
            <a:ext cx="457200" cy="15800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4749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:a16="http://schemas.microsoft.com/office/drawing/2014/main" id="{DD003FE4-C0F6-401F-A5AB-4BD28AC3E9CC}"/>
              </a:ext>
            </a:extLst>
          </p:cNvPr>
          <p:cNvSpPr txBox="1">
            <a:spLocks/>
          </p:cNvSpPr>
          <p:nvPr/>
        </p:nvSpPr>
        <p:spPr>
          <a:xfrm>
            <a:off x="-506451" y="328419"/>
            <a:ext cx="11089232" cy="8572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000" b="1" dirty="0"/>
              <a:t>EAP(English for Academic Purposes)</a:t>
            </a:r>
            <a:endParaRPr lang="ko-KR" altLang="en-US" sz="4000" b="1" dirty="0"/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8FC34DE1-F942-4F0D-B79C-776A946AB214}"/>
              </a:ext>
            </a:extLst>
          </p:cNvPr>
          <p:cNvSpPr txBox="1">
            <a:spLocks/>
          </p:cNvSpPr>
          <p:nvPr/>
        </p:nvSpPr>
        <p:spPr>
          <a:xfrm>
            <a:off x="582705" y="1290918"/>
            <a:ext cx="10318376" cy="4580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5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- 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영어가 모국어가 아닌 사람들을 위해 개설된 프로그램</a:t>
            </a: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 </a:t>
            </a: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대학 진학 예정자 혹은 학술적인 용도로 영어를 쓰고자 하는 학생들에게 적합</a:t>
            </a: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레포트와 에세이 작성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,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프레젠테이션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,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토론</a:t>
            </a: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ESL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보다 조금 더 학문적인 영어를 배움</a:t>
            </a: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4E6F8E66-BAC8-4357-BFB9-B149DC4BC08D}"/>
              </a:ext>
            </a:extLst>
          </p:cNvPr>
          <p:cNvGrpSpPr/>
          <p:nvPr/>
        </p:nvGrpSpPr>
        <p:grpSpPr>
          <a:xfrm>
            <a:off x="8336924" y="3668638"/>
            <a:ext cx="3272371" cy="2203244"/>
            <a:chOff x="1357290" y="1785926"/>
            <a:chExt cx="7065374" cy="3805368"/>
          </a:xfrm>
        </p:grpSpPr>
        <p:pic>
          <p:nvPicPr>
            <p:cNvPr id="13" name="Picture 8" descr="https://upload.wikimedia.org/wikipedia/en/thumb/0/05/Flag_of_Brazil.svg/1280px-Flag_of_Brazil.svg.png">
              <a:hlinkClick r:id="rId2"/>
              <a:extLst>
                <a:ext uri="{FF2B5EF4-FFF2-40B4-BE49-F238E27FC236}">
                  <a16:creationId xmlns:a16="http://schemas.microsoft.com/office/drawing/2014/main" id="{EB80C0DB-78F6-4223-A256-81E5A3C487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57290" y="2357430"/>
              <a:ext cx="1850546" cy="1295382"/>
            </a:xfrm>
            <a:prstGeom prst="rect">
              <a:avLst/>
            </a:prstGeom>
            <a:noFill/>
          </p:spPr>
        </p:pic>
        <p:pic>
          <p:nvPicPr>
            <p:cNvPr id="14" name="Picture 10" descr="https://upload.wikimedia.org/wikipedia/commons/thumb/9/9b/Flag_of_Nepal.svg/1000px-Flag_of_Nepal.svg.png">
              <a:hlinkClick r:id="rId4"/>
              <a:extLst>
                <a:ext uri="{FF2B5EF4-FFF2-40B4-BE49-F238E27FC236}">
                  <a16:creationId xmlns:a16="http://schemas.microsoft.com/office/drawing/2014/main" id="{380FFF79-FECA-4CE5-8578-7C440BF41C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71934" y="1785926"/>
              <a:ext cx="1850400" cy="2256043"/>
            </a:xfrm>
            <a:prstGeom prst="rect">
              <a:avLst/>
            </a:prstGeom>
            <a:noFill/>
          </p:spPr>
        </p:pic>
        <p:pic>
          <p:nvPicPr>
            <p:cNvPr id="15" name="Picture 12" descr="https://upload.wikimedia.org/wikipedia/commons/thumb/2/21/Flag_of_Vietnam.svg/2000px-Flag_of_Vietnam.svg.png">
              <a:hlinkClick r:id="rId6"/>
              <a:extLst>
                <a:ext uri="{FF2B5EF4-FFF2-40B4-BE49-F238E27FC236}">
                  <a16:creationId xmlns:a16="http://schemas.microsoft.com/office/drawing/2014/main" id="{76E5E469-17E1-470B-BECE-1FA8CF0BA6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572264" y="2500306"/>
              <a:ext cx="1850400" cy="1233600"/>
            </a:xfrm>
            <a:prstGeom prst="rect">
              <a:avLst/>
            </a:prstGeom>
            <a:noFill/>
          </p:spPr>
        </p:pic>
        <p:pic>
          <p:nvPicPr>
            <p:cNvPr id="16" name="Picture 14" descr="https://upload.wikimedia.org/wikipedia/commons/thumb/f/fa/Flag_of_the_People's_Republic_of_China.svg/2000px-Flag_of_the_People's_Republic_of_China.svg.png">
              <a:hlinkClick r:id="rId8"/>
              <a:extLst>
                <a:ext uri="{FF2B5EF4-FFF2-40B4-BE49-F238E27FC236}">
                  <a16:creationId xmlns:a16="http://schemas.microsoft.com/office/drawing/2014/main" id="{D6672D8D-0048-4680-8242-B957DA1329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357290" y="4357694"/>
              <a:ext cx="1850400" cy="1233600"/>
            </a:xfrm>
            <a:prstGeom prst="rect">
              <a:avLst/>
            </a:prstGeom>
            <a:noFill/>
          </p:spPr>
        </p:pic>
        <p:pic>
          <p:nvPicPr>
            <p:cNvPr id="17" name="Picture 16" descr="https://upload.wikimedia.org/wikipedia/en/thumb/9/9e/Flag_of_Japan.svg/1280px-Flag_of_Japan.svg.png">
              <a:hlinkClick r:id="rId10"/>
              <a:extLst>
                <a:ext uri="{FF2B5EF4-FFF2-40B4-BE49-F238E27FC236}">
                  <a16:creationId xmlns:a16="http://schemas.microsoft.com/office/drawing/2014/main" id="{C2CC0B0D-6772-48BD-A9C3-09A7098559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572264" y="4357694"/>
              <a:ext cx="1850400" cy="12336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18" name="Picture 18" descr="https://upload.wikimedia.org/wikipedia/commons/thumb/e/e8/Flag_of_Ecuador.svg/2000px-Flag_of_Ecuador.svg.png">
              <a:hlinkClick r:id="rId12"/>
              <a:extLst>
                <a:ext uri="{FF2B5EF4-FFF2-40B4-BE49-F238E27FC236}">
                  <a16:creationId xmlns:a16="http://schemas.microsoft.com/office/drawing/2014/main" id="{56DF3198-7FB5-4144-9462-C264D290D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000496" y="4357694"/>
              <a:ext cx="1850400" cy="12336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47051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9CA3937F-0108-44B4-B4F0-9A53FEE96FC3}"/>
              </a:ext>
            </a:extLst>
          </p:cNvPr>
          <p:cNvSpPr txBox="1">
            <a:spLocks/>
          </p:cNvSpPr>
          <p:nvPr/>
        </p:nvSpPr>
        <p:spPr>
          <a:xfrm>
            <a:off x="2222436" y="1445642"/>
            <a:ext cx="8875059" cy="396671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Reading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: </a:t>
            </a: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지문 읽고 질문에 답하기</a:t>
            </a: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Writing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: </a:t>
            </a: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주어진 주제에 대해 에세이 쓰기</a:t>
            </a: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Listening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: TED </a:t>
            </a: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강연 듣고 질문에 답하기</a:t>
            </a: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Speaking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: </a:t>
            </a: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교수와 학생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</a:t>
            </a: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명이 대화</a:t>
            </a: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altLang="ko-KR" sz="3000" dirty="0">
              <a:solidFill>
                <a:sysClr val="windowText" lastClr="000000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altLang="ko-KR" sz="3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슬라이드 8 형태 1">
            <a:extLst>
              <a:ext uri="{FF2B5EF4-FFF2-40B4-BE49-F238E27FC236}">
                <a16:creationId xmlns:a16="http://schemas.microsoft.com/office/drawing/2014/main" id="{E2A19237-005E-40E5-B3FC-958D3CA9144E}"/>
              </a:ext>
            </a:extLst>
          </p:cNvPr>
          <p:cNvSpPr txBox="1"/>
          <p:nvPr/>
        </p:nvSpPr>
        <p:spPr>
          <a:xfrm>
            <a:off x="3944875" y="445716"/>
            <a:ext cx="4302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Placement Test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0" name="슬라이드 8 형태 2">
            <a:extLst>
              <a:ext uri="{FF2B5EF4-FFF2-40B4-BE49-F238E27FC236}">
                <a16:creationId xmlns:a16="http://schemas.microsoft.com/office/drawing/2014/main" id="{9986CD6E-D2F0-4C44-9AFC-8C800C312656}"/>
              </a:ext>
            </a:extLst>
          </p:cNvPr>
          <p:cNvCxnSpPr/>
          <p:nvPr/>
        </p:nvCxnSpPr>
        <p:spPr>
          <a:xfrm>
            <a:off x="4347410" y="368967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슬라이드 8 형태 3">
            <a:extLst>
              <a:ext uri="{FF2B5EF4-FFF2-40B4-BE49-F238E27FC236}">
                <a16:creationId xmlns:a16="http://schemas.microsoft.com/office/drawing/2014/main" id="{A85A01BE-1E4D-4F3A-8A40-758917F80EEF}"/>
              </a:ext>
            </a:extLst>
          </p:cNvPr>
          <p:cNvCxnSpPr/>
          <p:nvPr/>
        </p:nvCxnSpPr>
        <p:spPr>
          <a:xfrm>
            <a:off x="4347410" y="1020524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0A5BFBA-6A0E-4045-8A80-40DB8AF26C3B}"/>
              </a:ext>
            </a:extLst>
          </p:cNvPr>
          <p:cNvSpPr txBox="1"/>
          <p:nvPr/>
        </p:nvSpPr>
        <p:spPr>
          <a:xfrm>
            <a:off x="1779493" y="5729871"/>
            <a:ext cx="8633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/>
              <a:t>*</a:t>
            </a:r>
            <a:r>
              <a:rPr lang="ko-KR" altLang="en-US" sz="2800" dirty="0"/>
              <a:t>총 </a:t>
            </a:r>
            <a:r>
              <a:rPr lang="en-US" altLang="ko-KR" sz="2800" dirty="0"/>
              <a:t>3</a:t>
            </a:r>
            <a:r>
              <a:rPr lang="ko-KR" altLang="en-US" sz="2800" dirty="0"/>
              <a:t>시간 정도 소요</a:t>
            </a:r>
            <a:r>
              <a:rPr lang="en-US" altLang="ko-KR" sz="2800" dirty="0"/>
              <a:t>, Orientation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189202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8 형태 1"/>
          <p:cNvSpPr txBox="1"/>
          <p:nvPr/>
        </p:nvSpPr>
        <p:spPr>
          <a:xfrm>
            <a:off x="3944875" y="445716"/>
            <a:ext cx="4302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EAP </a:t>
            </a:r>
            <a:r>
              <a:rPr lang="en-US" altLang="ko-KR" sz="2800" dirty="0">
                <a:solidFill>
                  <a:prstClr val="black">
                    <a:lumMod val="65000"/>
                    <a:lumOff val="35000"/>
                  </a:prst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Class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Level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슬라이드 8 형태 2"/>
          <p:cNvCxnSpPr/>
          <p:nvPr/>
        </p:nvCxnSpPr>
        <p:spPr>
          <a:xfrm>
            <a:off x="4347410" y="368967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슬라이드 8 형태 3"/>
          <p:cNvCxnSpPr/>
          <p:nvPr/>
        </p:nvCxnSpPr>
        <p:spPr>
          <a:xfrm>
            <a:off x="4347410" y="1020524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슬라이드 8 형태 4"/>
          <p:cNvCxnSpPr/>
          <p:nvPr/>
        </p:nvCxnSpPr>
        <p:spPr>
          <a:xfrm>
            <a:off x="1129943" y="2464337"/>
            <a:ext cx="9792000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8 형태 5"/>
          <p:cNvSpPr/>
          <p:nvPr/>
        </p:nvSpPr>
        <p:spPr>
          <a:xfrm>
            <a:off x="1854281" y="2327979"/>
            <a:ext cx="272716" cy="272716"/>
          </a:xfrm>
          <a:prstGeom prst="ellipse">
            <a:avLst/>
          </a:prstGeom>
          <a:solidFill>
            <a:srgbClr val="FDFAFB"/>
          </a:solidFill>
          <a:ln w="63500">
            <a:solidFill>
              <a:srgbClr val="9CD2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슬라이드 8 형태 7"/>
          <p:cNvSpPr txBox="1"/>
          <p:nvPr/>
        </p:nvSpPr>
        <p:spPr>
          <a:xfrm>
            <a:off x="648333" y="1645635"/>
            <a:ext cx="2904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9CD25C"/>
                </a:solidFill>
                <a:effectLst/>
                <a:uLnTx/>
                <a:uFillTx/>
                <a:latin typeface="Arial Narrow" panose="020B0606020202030204" pitchFamily="34" charset="0"/>
                <a:ea typeface="맑은 고딕" panose="020B0503020000020004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Pre-Intermediate</a:t>
            </a:r>
          </a:p>
        </p:txBody>
      </p:sp>
      <p:sp>
        <p:nvSpPr>
          <p:cNvPr id="20" name="슬라이드 8 형태 8"/>
          <p:cNvSpPr/>
          <p:nvPr/>
        </p:nvSpPr>
        <p:spPr>
          <a:xfrm>
            <a:off x="4633697" y="2327979"/>
            <a:ext cx="272716" cy="272716"/>
          </a:xfrm>
          <a:prstGeom prst="ellipse">
            <a:avLst/>
          </a:prstGeom>
          <a:solidFill>
            <a:srgbClr val="FDFAFB"/>
          </a:solidFill>
          <a:ln w="63500">
            <a:solidFill>
              <a:srgbClr val="F1CC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슬라이드 8 형태 11"/>
          <p:cNvSpPr/>
          <p:nvPr/>
        </p:nvSpPr>
        <p:spPr>
          <a:xfrm>
            <a:off x="7417245" y="2327979"/>
            <a:ext cx="272716" cy="272716"/>
          </a:xfrm>
          <a:prstGeom prst="ellipse">
            <a:avLst/>
          </a:prstGeom>
          <a:solidFill>
            <a:srgbClr val="FDFAFB"/>
          </a:solidFill>
          <a:ln w="63500">
            <a:solidFill>
              <a:srgbClr val="9CD2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6" name="슬라이드 8 형태 14"/>
          <p:cNvSpPr/>
          <p:nvPr/>
        </p:nvSpPr>
        <p:spPr>
          <a:xfrm>
            <a:off x="10196661" y="2327979"/>
            <a:ext cx="272716" cy="272716"/>
          </a:xfrm>
          <a:prstGeom prst="ellipse">
            <a:avLst/>
          </a:prstGeom>
          <a:solidFill>
            <a:srgbClr val="FDFAFB"/>
          </a:solidFill>
          <a:ln w="63500">
            <a:solidFill>
              <a:srgbClr val="F1CC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8" name="슬라이드 8 형태 16"/>
          <p:cNvSpPr txBox="1"/>
          <p:nvPr/>
        </p:nvSpPr>
        <p:spPr>
          <a:xfrm>
            <a:off x="9300637" y="1645634"/>
            <a:ext cx="1792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1CC4B"/>
                </a:solidFill>
                <a:effectLst/>
                <a:uLnTx/>
                <a:uFillTx/>
                <a:latin typeface="Arial Narrow" panose="020B0606020202030204" pitchFamily="34" charset="0"/>
                <a:ea typeface="맑은 고딕" panose="020B0503020000020004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Advanced</a:t>
            </a:r>
          </a:p>
        </p:txBody>
      </p:sp>
      <p:sp>
        <p:nvSpPr>
          <p:cNvPr id="30" name="슬라이드 8 형태 17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청중의 시선과 마음을 사로잡는 파워포인트는 프레젠테이션의 효과를 극대화합니다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청중의 시선과 마음을 사로잡는 파워포인트는 프레젠테이션의 효과를 극대화합니다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청중의 시선과 마음을 사로잡는 파워포인트는 프레젠테이션의 효과를 극대화합니다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문장의 단락별 사용된 종결어가 다를 경우 함께 통일하는 것이 더욱 간결하게 나타납니다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작성된 문장의 내용이 해석에 따라 그 의미가 달라지지 않도록 주의하십시오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청중의 시선과 마음을 사로잡는 파워포인트는 프레젠테이션의 효과를 극대화합니다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작성된 문장의 내용이 해석에 따라 그 의미가 달라지지 않도록 주의하십시오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세부적인 내용을 입력하려면 클릭하세요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 Light" panose="020D0904000000000000" pitchFamily="50" charset="-127"/>
                <a:ea typeface="나눔고딕 Light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텍스트를 입력하려면 클릭하세요</a:t>
            </a:r>
            <a:endParaRPr kumimoji="0" lang="en-US" altLang="zh-CN" sz="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 Light" panose="020D0904000000000000" pitchFamily="50" charset="-127"/>
              <a:ea typeface="나눔고딕 Light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9" name="슬라이드 8 형태 10">
            <a:extLst>
              <a:ext uri="{FF2B5EF4-FFF2-40B4-BE49-F238E27FC236}">
                <a16:creationId xmlns:a16="http://schemas.microsoft.com/office/drawing/2014/main" id="{183E2CA6-E512-4C88-8C01-95E4A057542F}"/>
              </a:ext>
            </a:extLst>
          </p:cNvPr>
          <p:cNvSpPr txBox="1"/>
          <p:nvPr/>
        </p:nvSpPr>
        <p:spPr>
          <a:xfrm>
            <a:off x="3788019" y="1645635"/>
            <a:ext cx="1953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1CC4B"/>
                </a:solidFill>
                <a:effectLst/>
                <a:uLnTx/>
                <a:uFillTx/>
                <a:latin typeface="Arial Narrow" panose="020B0606020202030204" pitchFamily="34" charset="0"/>
                <a:ea typeface="맑은 고딕" panose="020B0503020000020004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Intermediate</a:t>
            </a:r>
          </a:p>
        </p:txBody>
      </p:sp>
      <p:sp>
        <p:nvSpPr>
          <p:cNvPr id="31" name="슬라이드 8 형태 13">
            <a:extLst>
              <a:ext uri="{FF2B5EF4-FFF2-40B4-BE49-F238E27FC236}">
                <a16:creationId xmlns:a16="http://schemas.microsoft.com/office/drawing/2014/main" id="{D9064DB6-CFF5-4B6E-9DC1-C18922298A53}"/>
              </a:ext>
            </a:extLst>
          </p:cNvPr>
          <p:cNvSpPr txBox="1"/>
          <p:nvPr/>
        </p:nvSpPr>
        <p:spPr>
          <a:xfrm>
            <a:off x="6185647" y="1645635"/>
            <a:ext cx="2683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9CD25C"/>
                </a:solidFill>
                <a:effectLst/>
                <a:uLnTx/>
                <a:uFillTx/>
                <a:latin typeface="Arial Narrow" panose="020B0606020202030204" pitchFamily="34" charset="0"/>
                <a:ea typeface="맑은 고딕" panose="020B0503020000020004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High-Intermediate</a:t>
            </a:r>
          </a:p>
        </p:txBody>
      </p:sp>
      <p:sp>
        <p:nvSpPr>
          <p:cNvPr id="32" name="내용 개체 틀 2">
            <a:extLst>
              <a:ext uri="{FF2B5EF4-FFF2-40B4-BE49-F238E27FC236}">
                <a16:creationId xmlns:a16="http://schemas.microsoft.com/office/drawing/2014/main" id="{9F9775EB-5BE8-47B6-9AA5-90D9ADCE662D}"/>
              </a:ext>
            </a:extLst>
          </p:cNvPr>
          <p:cNvSpPr txBox="1">
            <a:spLocks/>
          </p:cNvSpPr>
          <p:nvPr/>
        </p:nvSpPr>
        <p:spPr>
          <a:xfrm>
            <a:off x="1963272" y="3299013"/>
            <a:ext cx="8749552" cy="249545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5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-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하나의 레벨당 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2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개의 반 생성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(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오전반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/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오후반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 </a:t>
            </a: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-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한 반의 인원은 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12</a:t>
            </a:r>
            <a:r>
              <a:rPr lang="en-US" altLang="ko-KR" sz="28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~15</a:t>
            </a:r>
            <a:r>
              <a:rPr lang="ko-KR" altLang="en-US" sz="28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명 정도</a:t>
            </a:r>
            <a:endParaRPr lang="en-US" altLang="ko-KR" sz="280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latin typeface="+mn-ea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-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반 편성 결과가 만족스럽지 않다면 재시험을 통해 변경 가능</a:t>
            </a: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altLang="ko-KR" sz="280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latin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898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68E8DF4-E621-4AEB-82BB-E5C312EE9E68}"/>
              </a:ext>
            </a:extLst>
          </p:cNvPr>
          <p:cNvSpPr txBox="1">
            <a:spLocks/>
          </p:cNvSpPr>
          <p:nvPr/>
        </p:nvSpPr>
        <p:spPr>
          <a:xfrm>
            <a:off x="5535263" y="690282"/>
            <a:ext cx="6513303" cy="39444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5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indent="0">
              <a:buNone/>
              <a:defRPr/>
            </a:pPr>
            <a:endParaRPr lang="en-US" altLang="ko-KR" sz="280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latin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E3E290-9AFC-4108-A1B4-4A7283B76AD3}"/>
              </a:ext>
            </a:extLst>
          </p:cNvPr>
          <p:cNvSpPr txBox="1"/>
          <p:nvPr/>
        </p:nvSpPr>
        <p:spPr>
          <a:xfrm>
            <a:off x="5703046" y="570754"/>
            <a:ext cx="5907742" cy="4819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en-US" altLang="ko-KR" dirty="0" smtClean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- </a:t>
            </a:r>
            <a:r>
              <a:rPr lang="ko-KR" altLang="en-US" sz="24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오후반 시간표 </a:t>
            </a:r>
            <a:endParaRPr lang="en-US" altLang="ko-KR" sz="240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latin typeface="+mn-ea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ct val="20000"/>
              </a:spcBef>
              <a:buFontTx/>
              <a:buChar char="-"/>
              <a:defRPr/>
            </a:pPr>
            <a:r>
              <a:rPr lang="ko-KR" altLang="en-US" sz="2400" dirty="0" smtClean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레벨과 </a:t>
            </a:r>
            <a:r>
              <a:rPr lang="ko-KR" altLang="en-US" sz="24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상관없이 수업 시작 시각과 종료 </a:t>
            </a:r>
            <a:r>
              <a:rPr lang="ko-KR" altLang="en-US" sz="2400" dirty="0" smtClean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시각은 </a:t>
            </a:r>
            <a:r>
              <a:rPr lang="ko-KR" altLang="en-US" sz="24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동일</a:t>
            </a:r>
            <a:endParaRPr lang="en-US" altLang="ko-KR" sz="240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latin typeface="+mn-ea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defRPr/>
            </a:pPr>
            <a:endParaRPr lang="en-US" altLang="ko-KR" sz="240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latin typeface="+mn-ea"/>
              <a:cs typeface="Times New Roman" panose="02020603050405020304" pitchFamily="18" charset="0"/>
            </a:endParaRPr>
          </a:p>
          <a:p>
            <a:pPr marL="285750" lvl="0" indent="-285750">
              <a:spcBef>
                <a:spcPct val="20000"/>
              </a:spcBef>
              <a:buFontTx/>
              <a:buChar char="-"/>
              <a:defRPr/>
            </a:pPr>
            <a:r>
              <a:rPr lang="en-US" altLang="ko-KR" sz="2400" dirty="0" smtClean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1</a:t>
            </a:r>
            <a:r>
              <a:rPr lang="ko-KR" altLang="en-US" sz="24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교시</a:t>
            </a:r>
            <a:r>
              <a:rPr lang="en-US" altLang="ko-KR" sz="24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: Reading &amp; </a:t>
            </a:r>
            <a:r>
              <a:rPr lang="en-US" altLang="ko-KR" sz="2400" dirty="0" smtClean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소설이나 </a:t>
            </a:r>
            <a:r>
              <a:rPr lang="ko-KR" altLang="en-US" sz="2400" dirty="0"/>
              <a:t>기사를 읽고 내용분석 및 </a:t>
            </a:r>
            <a:r>
              <a:rPr lang="ko-KR" altLang="en-US" sz="2400" dirty="0" err="1"/>
              <a:t>구조파악</a:t>
            </a:r>
            <a:r>
              <a:rPr lang="ko-KR" altLang="en-US" sz="2400" dirty="0"/>
              <a:t> 후 </a:t>
            </a:r>
            <a:r>
              <a:rPr lang="ko-KR" altLang="en-US" sz="2400" dirty="0" smtClean="0"/>
              <a:t>토론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/>
              <a:t>다양한 형태의 에세이 및 논문 작성 </a:t>
            </a:r>
            <a:r>
              <a:rPr lang="en-US" altLang="ko-KR" sz="2400" dirty="0"/>
              <a:t> </a:t>
            </a:r>
            <a:endParaRPr lang="en-US" altLang="ko-KR" sz="240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altLang="ko-KR" sz="2400" dirty="0" smtClean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   </a:t>
            </a:r>
            <a:endParaRPr lang="en-US" altLang="ko-KR" sz="2400" dirty="0">
              <a:ln>
                <a:solidFill>
                  <a:sysClr val="windowText" lastClr="000000">
                    <a:alpha val="30000"/>
                  </a:sysClr>
                </a:solidFill>
              </a:ln>
              <a:solidFill>
                <a:sysClr val="windowText" lastClr="000000"/>
              </a:solidFill>
              <a:latin typeface="+mn-ea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defRPr/>
            </a:pPr>
            <a:r>
              <a:rPr lang="en-US" altLang="ko-KR" sz="24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- 2</a:t>
            </a:r>
            <a:r>
              <a:rPr lang="ko-KR" altLang="en-US" sz="24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교시</a:t>
            </a:r>
            <a:r>
              <a:rPr lang="en-US" altLang="ko-KR" sz="2400" dirty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: </a:t>
            </a:r>
            <a:r>
              <a:rPr lang="en-US" altLang="ko-KR" sz="2400" dirty="0" smtClean="0">
                <a:ln>
                  <a:solidFill>
                    <a:sysClr val="windowText" lastClr="000000">
                      <a:alpha val="30000"/>
                    </a:sysClr>
                  </a:solidFill>
                </a:ln>
                <a:solidFill>
                  <a:sysClr val="windowText" lastClr="000000"/>
                </a:solidFill>
                <a:latin typeface="+mn-ea"/>
                <a:cs typeface="Times New Roman" panose="02020603050405020304" pitchFamily="18" charset="0"/>
              </a:rPr>
              <a:t>Communication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TED </a:t>
            </a:r>
            <a:r>
              <a:rPr lang="ko-KR" altLang="en-US" sz="2400" dirty="0" smtClean="0"/>
              <a:t>강연 듣고 내용 파악 및 토론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개인 발표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팀 발표</a:t>
            </a:r>
            <a:endParaRPr lang="en-US" altLang="ko-KR" sz="2400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88326B7-DB86-438E-9AF6-EBAFC4825C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53" y="506064"/>
            <a:ext cx="4652682" cy="588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574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7 형태 1"/>
          <p:cNvSpPr txBox="1"/>
          <p:nvPr/>
        </p:nvSpPr>
        <p:spPr>
          <a:xfrm>
            <a:off x="4459705" y="449178"/>
            <a:ext cx="31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Homestay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슬라이드 7 형태 2"/>
          <p:cNvCxnSpPr/>
          <p:nvPr/>
        </p:nvCxnSpPr>
        <p:spPr>
          <a:xfrm>
            <a:off x="4347410" y="368967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슬라이드 7 형태 3"/>
          <p:cNvCxnSpPr/>
          <p:nvPr/>
        </p:nvCxnSpPr>
        <p:spPr>
          <a:xfrm>
            <a:off x="4347410" y="1020524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슬라이드 7 형태 4"/>
          <p:cNvSpPr/>
          <p:nvPr/>
        </p:nvSpPr>
        <p:spPr>
          <a:xfrm>
            <a:off x="1527773" y="2015170"/>
            <a:ext cx="2614864" cy="1059724"/>
          </a:xfrm>
          <a:prstGeom prst="rect">
            <a:avLst/>
          </a:prstGeom>
          <a:noFill/>
          <a:ln w="635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" name="슬라이드 7 형태 5"/>
          <p:cNvSpPr/>
          <p:nvPr/>
        </p:nvSpPr>
        <p:spPr>
          <a:xfrm>
            <a:off x="1309198" y="1811496"/>
            <a:ext cx="540919" cy="540919"/>
          </a:xfrm>
          <a:prstGeom prst="ellipse">
            <a:avLst/>
          </a:prstGeom>
          <a:solidFill>
            <a:srgbClr val="9CD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  <a:ea typeface="맑은 고딕" panose="020B0503020000020004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33" name="슬라이드 7 형태 6"/>
          <p:cNvSpPr txBox="1"/>
          <p:nvPr/>
        </p:nvSpPr>
        <p:spPr>
          <a:xfrm>
            <a:off x="2017016" y="2352415"/>
            <a:ext cx="1631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dirty="0">
                <a:solidFill>
                  <a:srgbClr val="9CD25C"/>
                </a:solidFill>
                <a:latin typeface="나눔고딕 Light" panose="020B0600000101010101" charset="-127"/>
                <a:ea typeface="나눔고딕 Light" panose="020B0600000101010101" charset="-127"/>
                <a:cs typeface="Times New Roman" panose="02020603050405020304" pitchFamily="18" charset="0"/>
                <a:sym typeface="Arial" panose="020B0604020202020204" pitchFamily="34" charset="0"/>
              </a:rPr>
              <a:t>문화 적응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9CD25C"/>
              </a:solidFill>
              <a:effectLst/>
              <a:uLnTx/>
              <a:uFillTx/>
              <a:latin typeface="나눔고딕 Light" panose="020B0600000101010101" charset="-127"/>
              <a:ea typeface="나눔고딕 Light" panose="020B0600000101010101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37" name="슬라이드 7 형태 7"/>
          <p:cNvSpPr/>
          <p:nvPr/>
        </p:nvSpPr>
        <p:spPr>
          <a:xfrm>
            <a:off x="4874559" y="2015170"/>
            <a:ext cx="2614864" cy="1059724"/>
          </a:xfrm>
          <a:prstGeom prst="rect">
            <a:avLst/>
          </a:prstGeom>
          <a:noFill/>
          <a:ln w="635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41" name="슬라이드 7 형태 8"/>
          <p:cNvSpPr/>
          <p:nvPr/>
        </p:nvSpPr>
        <p:spPr>
          <a:xfrm>
            <a:off x="4655984" y="1811496"/>
            <a:ext cx="540919" cy="540919"/>
          </a:xfrm>
          <a:prstGeom prst="ellipse">
            <a:avLst/>
          </a:prstGeom>
          <a:solidFill>
            <a:srgbClr val="F1CC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dirty="0">
                <a:solidFill>
                  <a:prstClr val="white"/>
                </a:solidFill>
                <a:latin typeface="Arial Narrow" panose="020B0606020202030204" pitchFamily="34" charset="0"/>
                <a:ea typeface="맑은 고딕" panose="020B0503020000020004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42" name="슬라이드 7 형태 9"/>
          <p:cNvSpPr txBox="1"/>
          <p:nvPr/>
        </p:nvSpPr>
        <p:spPr>
          <a:xfrm>
            <a:off x="5149156" y="2314199"/>
            <a:ext cx="2237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dirty="0">
                <a:solidFill>
                  <a:srgbClr val="F1CC4B"/>
                </a:solidFill>
                <a:latin typeface="나눔고딕 Light" panose="020B0600000101010101" charset="-127"/>
                <a:ea typeface="나눔고딕 Light" panose="020B0600000101010101" charset="-127"/>
                <a:cs typeface="Times New Roman" panose="02020603050405020304" pitchFamily="18" charset="0"/>
                <a:sym typeface="Arial" panose="020B0604020202020204" pitchFamily="34" charset="0"/>
              </a:rPr>
              <a:t>회화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1CC4B"/>
                </a:solidFill>
                <a:effectLst/>
                <a:uLnTx/>
                <a:uFillTx/>
                <a:latin typeface="나눔고딕 Light" panose="020B0600000101010101" charset="-127"/>
                <a:ea typeface="나눔고딕 Light" panose="020B0600000101010101" charset="-127"/>
                <a:cs typeface="Times New Roman" panose="02020603050405020304" pitchFamily="18" charset="0"/>
                <a:sym typeface="Arial" panose="020B0604020202020204" pitchFamily="34" charset="0"/>
              </a:rPr>
              <a:t>능력 향상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1CC4B"/>
              </a:solidFill>
              <a:effectLst/>
              <a:uLnTx/>
              <a:uFillTx/>
              <a:latin typeface="나눔고딕 Light" panose="020B0600000101010101" charset="-127"/>
              <a:ea typeface="나눔고딕 Light" panose="020B0600000101010101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43" name="슬라이드 7 형태 10"/>
          <p:cNvSpPr/>
          <p:nvPr/>
        </p:nvSpPr>
        <p:spPr>
          <a:xfrm>
            <a:off x="8343668" y="2015170"/>
            <a:ext cx="2614864" cy="1059724"/>
          </a:xfrm>
          <a:prstGeom prst="rect">
            <a:avLst/>
          </a:prstGeom>
          <a:noFill/>
          <a:ln w="635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44" name="슬라이드 7 형태 11"/>
          <p:cNvSpPr/>
          <p:nvPr/>
        </p:nvSpPr>
        <p:spPr>
          <a:xfrm>
            <a:off x="8125093" y="1811496"/>
            <a:ext cx="540919" cy="540919"/>
          </a:xfrm>
          <a:prstGeom prst="ellipse">
            <a:avLst/>
          </a:prstGeom>
          <a:solidFill>
            <a:srgbClr val="9CD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dirty="0">
                <a:solidFill>
                  <a:prstClr val="white"/>
                </a:solidFill>
                <a:latin typeface="Arial Narrow" panose="020B0606020202030204" pitchFamily="34" charset="0"/>
                <a:ea typeface="맑은 고딕" panose="020B0503020000020004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맑은 고딕" panose="020B0503020000020004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45" name="슬라이드 7 형태 12"/>
          <p:cNvSpPr txBox="1"/>
          <p:nvPr/>
        </p:nvSpPr>
        <p:spPr>
          <a:xfrm>
            <a:off x="8735270" y="2352415"/>
            <a:ext cx="1831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CD25C"/>
                </a:solidFill>
                <a:effectLst/>
                <a:uLnTx/>
                <a:uFillTx/>
                <a:latin typeface="나눔고딕 Light" panose="020B0600000101010101" charset="-127"/>
                <a:ea typeface="나눔고딕 Light" panose="020B0600000101010101" charset="-127"/>
                <a:cs typeface="Times New Roman" panose="02020603050405020304" pitchFamily="18" charset="0"/>
                <a:sym typeface="Arial" panose="020B0604020202020204" pitchFamily="34" charset="0"/>
              </a:rPr>
              <a:t>안전한 생활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나눔고딕 Light" panose="020B0600000101010101" charset="-127"/>
              <a:ea typeface="나눔고딕 Light" panose="020B0600000101010101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E2C28E99-6C38-493C-8D81-BBABBB912C43}"/>
              </a:ext>
            </a:extLst>
          </p:cNvPr>
          <p:cNvSpPr txBox="1">
            <a:spLocks/>
          </p:cNvSpPr>
          <p:nvPr/>
        </p:nvSpPr>
        <p:spPr>
          <a:xfrm>
            <a:off x="1850117" y="3801039"/>
            <a:ext cx="8898565" cy="2124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500" dirty="0"/>
              <a:t>함께 저녁 식사</a:t>
            </a:r>
            <a:r>
              <a:rPr lang="en-US" altLang="ko-KR" sz="2500" dirty="0"/>
              <a:t>, </a:t>
            </a:r>
            <a:r>
              <a:rPr lang="ko-KR" altLang="en-US" sz="2500" dirty="0"/>
              <a:t>영화나 스포츠 경기 관람</a:t>
            </a:r>
            <a:r>
              <a:rPr lang="en-US" altLang="ko-KR" sz="2500" dirty="0"/>
              <a:t>, </a:t>
            </a:r>
            <a:r>
              <a:rPr lang="ko-KR" altLang="en-US" sz="2500" dirty="0"/>
              <a:t>근처 관광지 방문</a:t>
            </a:r>
            <a:r>
              <a:rPr lang="en-US" altLang="ko-KR" sz="2500" dirty="0"/>
              <a:t>, </a:t>
            </a:r>
            <a:r>
              <a:rPr lang="ko-KR" altLang="en-US" sz="2500" dirty="0"/>
              <a:t>파티</a:t>
            </a:r>
            <a:r>
              <a:rPr lang="en-US" altLang="ko-KR" sz="2500" dirty="0"/>
              <a:t> </a:t>
            </a:r>
          </a:p>
          <a:p>
            <a:endParaRPr lang="en-US" altLang="ko-KR" sz="2500" dirty="0"/>
          </a:p>
          <a:p>
            <a:r>
              <a:rPr lang="en-US" altLang="ko-KR" sz="2500" dirty="0">
                <a:solidFill>
                  <a:srgbClr val="FF0000"/>
                </a:solidFill>
              </a:rPr>
              <a:t>3</a:t>
            </a:r>
            <a:r>
              <a:rPr lang="ko-KR" altLang="en-US" sz="2500" dirty="0">
                <a:solidFill>
                  <a:srgbClr val="FF0000"/>
                </a:solidFill>
              </a:rPr>
              <a:t>개월 동안 지낼 집이므로 지원서 작성 시 신중하게 작성</a:t>
            </a:r>
            <a:endParaRPr lang="en-US" altLang="ko-KR" sz="2500" dirty="0">
              <a:solidFill>
                <a:srgbClr val="FF0000"/>
              </a:solidFill>
            </a:endParaRPr>
          </a:p>
          <a:p>
            <a:endParaRPr lang="en-US" altLang="ko-KR" sz="2500" dirty="0">
              <a:solidFill>
                <a:srgbClr val="FF0000"/>
              </a:solidFill>
            </a:endParaRPr>
          </a:p>
          <a:p>
            <a:r>
              <a:rPr lang="ko-KR" altLang="en-US" sz="2500" dirty="0" err="1"/>
              <a:t>홈스테이</a:t>
            </a:r>
            <a:r>
              <a:rPr lang="ko-KR" altLang="en-US" sz="2500" dirty="0"/>
              <a:t> 가정에 문제가 있으면 변경 가능</a:t>
            </a:r>
            <a:endParaRPr lang="en-US" altLang="ko-KR" sz="2500" dirty="0"/>
          </a:p>
        </p:txBody>
      </p:sp>
      <p:pic>
        <p:nvPicPr>
          <p:cNvPr id="12" name="그림 11" descr="산, 실외, 자연, 사람들이(가) 표시된 사진&#10;&#10;자동 생성된 설명">
            <a:extLst>
              <a:ext uri="{FF2B5EF4-FFF2-40B4-BE49-F238E27FC236}">
                <a16:creationId xmlns:a16="http://schemas.microsoft.com/office/drawing/2014/main" id="{F334F011-2577-4089-90D9-4729BF375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34" y="0"/>
            <a:ext cx="3336131" cy="6858000"/>
          </a:xfrm>
          <a:prstGeom prst="rect">
            <a:avLst/>
          </a:prstGeom>
        </p:spPr>
      </p:pic>
      <p:pic>
        <p:nvPicPr>
          <p:cNvPr id="18" name="그림 17" descr="테이블, 실내, 음식, 플레이트이(가) 표시된 사진&#10;&#10;자동 생성된 설명">
            <a:extLst>
              <a:ext uri="{FF2B5EF4-FFF2-40B4-BE49-F238E27FC236}">
                <a16:creationId xmlns:a16="http://schemas.microsoft.com/office/drawing/2014/main" id="{15D2B824-ADA3-4C87-B8D9-30E4134B12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0" name="그림 19" descr="건물, 실내, 스키타기, 눈이(가) 표시된 사진&#10;&#10;자동 생성된 설명">
            <a:extLst>
              <a:ext uri="{FF2B5EF4-FFF2-40B4-BE49-F238E27FC236}">
                <a16:creationId xmlns:a16="http://schemas.microsoft.com/office/drawing/2014/main" id="{AB5C544B-965D-47DD-9E3D-925D9AA43D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6" name="그림 25" descr="테이블, 음식, 플레이트, 실내이(가) 표시된 사진&#10;&#10;자동 생성된 설명">
            <a:extLst>
              <a:ext uri="{FF2B5EF4-FFF2-40B4-BE49-F238E27FC236}">
                <a16:creationId xmlns:a16="http://schemas.microsoft.com/office/drawing/2014/main" id="{8FB35167-2829-4B4A-B3DE-81B55F83DB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85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8 형태 1">
            <a:extLst>
              <a:ext uri="{FF2B5EF4-FFF2-40B4-BE49-F238E27FC236}">
                <a16:creationId xmlns:a16="http://schemas.microsoft.com/office/drawing/2014/main" id="{2C11468F-BE6E-4021-86A8-23CCC02A34A3}"/>
              </a:ext>
            </a:extLst>
          </p:cNvPr>
          <p:cNvSpPr txBox="1"/>
          <p:nvPr/>
        </p:nvSpPr>
        <p:spPr>
          <a:xfrm>
            <a:off x="3944875" y="445716"/>
            <a:ext cx="4302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dirty="0">
                <a:solidFill>
                  <a:prstClr val="black">
                    <a:lumMod val="65000"/>
                    <a:lumOff val="35000"/>
                  </a:prstClr>
                </a:solidFill>
                <a:latin typeface="나눔고딕 ExtraBold" panose="020D0904000000000000" pitchFamily="50" charset="-127"/>
                <a:ea typeface="문체부 제목 돋음체" panose="020B0609000101010101" pitchFamily="49" charset="-127"/>
                <a:cs typeface="Times New Roman" panose="02020603050405020304" pitchFamily="18" charset="0"/>
                <a:sym typeface="Arial" panose="020B0604020202020204" pitchFamily="34" charset="0"/>
              </a:rPr>
              <a:t>기타 활동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 ExtraBold" panose="020D0904000000000000" pitchFamily="50" charset="-127"/>
              <a:ea typeface="문체부 제목 돋음체" panose="020B0609000101010101" pitchFamily="49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3" name="슬라이드 8 형태 2">
            <a:extLst>
              <a:ext uri="{FF2B5EF4-FFF2-40B4-BE49-F238E27FC236}">
                <a16:creationId xmlns:a16="http://schemas.microsoft.com/office/drawing/2014/main" id="{0D1A118B-7C82-4062-BA16-495EA885FFF9}"/>
              </a:ext>
            </a:extLst>
          </p:cNvPr>
          <p:cNvCxnSpPr/>
          <p:nvPr/>
        </p:nvCxnSpPr>
        <p:spPr>
          <a:xfrm>
            <a:off x="4347410" y="368967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슬라이드 8 형태 3">
            <a:extLst>
              <a:ext uri="{FF2B5EF4-FFF2-40B4-BE49-F238E27FC236}">
                <a16:creationId xmlns:a16="http://schemas.microsoft.com/office/drawing/2014/main" id="{057DA140-9DB8-4AD1-9EEB-8E5E6CEBE908}"/>
              </a:ext>
            </a:extLst>
          </p:cNvPr>
          <p:cNvCxnSpPr/>
          <p:nvPr/>
        </p:nvCxnSpPr>
        <p:spPr>
          <a:xfrm>
            <a:off x="4347410" y="1020524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72694772-804E-4042-9459-91B1507CC15A}"/>
              </a:ext>
            </a:extLst>
          </p:cNvPr>
          <p:cNvSpPr txBox="1">
            <a:spLocks/>
          </p:cNvSpPr>
          <p:nvPr/>
        </p:nvSpPr>
        <p:spPr>
          <a:xfrm>
            <a:off x="2320912" y="1592568"/>
            <a:ext cx="8705675" cy="4318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동아리</a:t>
            </a: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r>
              <a:rPr lang="ko-KR" altLang="en-US" dirty="0">
                <a:solidFill>
                  <a:sysClr val="windowText" lastClr="000000"/>
                </a:solidFill>
              </a:rPr>
              <a:t>체육시설</a:t>
            </a:r>
            <a:r>
              <a:rPr lang="en-US" altLang="ko-KR" dirty="0">
                <a:solidFill>
                  <a:sysClr val="windowText" lastClr="000000"/>
                </a:solidFill>
              </a:rPr>
              <a:t>(</a:t>
            </a:r>
            <a:r>
              <a:rPr lang="ko-KR" altLang="en-US" dirty="0">
                <a:solidFill>
                  <a:sysClr val="windowText" lastClr="000000"/>
                </a:solidFill>
              </a:rPr>
              <a:t>헬스장</a:t>
            </a:r>
            <a:r>
              <a:rPr lang="en-US" altLang="ko-KR" dirty="0">
                <a:solidFill>
                  <a:sysClr val="windowText" lastClr="000000"/>
                </a:solidFill>
              </a:rPr>
              <a:t>, </a:t>
            </a:r>
            <a:r>
              <a:rPr lang="ko-KR" altLang="en-US" dirty="0">
                <a:solidFill>
                  <a:sysClr val="windowText" lastClr="000000"/>
                </a:solidFill>
              </a:rPr>
              <a:t>수영장</a:t>
            </a:r>
            <a:r>
              <a:rPr lang="en-US" altLang="ko-KR" dirty="0">
                <a:solidFill>
                  <a:sysClr val="windowText" lastClr="000000"/>
                </a:solidFill>
              </a:rPr>
              <a:t>, </a:t>
            </a:r>
            <a:r>
              <a:rPr lang="ko-KR" altLang="en-US" dirty="0">
                <a:solidFill>
                  <a:sysClr val="windowText" lastClr="000000"/>
                </a:solidFill>
              </a:rPr>
              <a:t>암벽등반</a:t>
            </a:r>
            <a:r>
              <a:rPr lang="en-US" altLang="ko-KR" dirty="0">
                <a:solidFill>
                  <a:sysClr val="windowText" lastClr="000000"/>
                </a:solidFill>
              </a:rPr>
              <a:t>, </a:t>
            </a:r>
            <a:r>
              <a:rPr lang="ko-KR" altLang="en-US" dirty="0">
                <a:solidFill>
                  <a:sysClr val="windowText" lastClr="000000"/>
                </a:solidFill>
              </a:rPr>
              <a:t>춤</a:t>
            </a:r>
            <a:r>
              <a:rPr lang="en-US" altLang="ko-KR" dirty="0">
                <a:solidFill>
                  <a:sysClr val="windowText" lastClr="000000"/>
                </a:solidFill>
              </a:rPr>
              <a:t>)</a:t>
            </a:r>
          </a:p>
          <a:p>
            <a:endParaRPr lang="en-US" altLang="ko-KR" dirty="0">
              <a:solidFill>
                <a:sysClr val="windowText" lastClr="000000"/>
              </a:solidFill>
            </a:endParaRPr>
          </a:p>
          <a:p>
            <a:r>
              <a:rPr lang="en-US" altLang="ko-KR" dirty="0">
                <a:solidFill>
                  <a:sysClr val="windowText" lastClr="000000"/>
                </a:solidFill>
              </a:rPr>
              <a:t>Banff</a:t>
            </a:r>
            <a:r>
              <a:rPr lang="ko-KR" altLang="en-US" dirty="0">
                <a:solidFill>
                  <a:sysClr val="windowText" lastClr="000000"/>
                </a:solidFill>
              </a:rPr>
              <a:t> 여행</a:t>
            </a:r>
            <a:endParaRPr lang="en-US" altLang="ko-KR" dirty="0">
              <a:solidFill>
                <a:sysClr val="windowText" lastClr="000000"/>
              </a:solidFill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Language Partner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학교 활동 참여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선착순으로 마감되니 주의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ko-KR" altLang="en-US" sz="25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2" name="그림 21" descr="우산이(가) 표시된 사진&#10;&#10;자동 생성된 설명">
            <a:extLst>
              <a:ext uri="{FF2B5EF4-FFF2-40B4-BE49-F238E27FC236}">
                <a16:creationId xmlns:a16="http://schemas.microsoft.com/office/drawing/2014/main" id="{7056E2AB-C8EC-4F7F-BDDE-873E5349C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pic>
        <p:nvPicPr>
          <p:cNvPr id="24" name="그림 23" descr="실외, 남자, 산, 사람이(가) 표시된 사진&#10;&#10;자동 생성된 설명">
            <a:extLst>
              <a:ext uri="{FF2B5EF4-FFF2-40B4-BE49-F238E27FC236}">
                <a16:creationId xmlns:a16="http://schemas.microsoft.com/office/drawing/2014/main" id="{1645EF25-CB0B-4402-8B35-E49E920BEE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pic>
        <p:nvPicPr>
          <p:cNvPr id="26" name="그림 25" descr="테이블, 음식, 실내, 플레이트이(가) 표시된 사진&#10;&#10;자동 생성된 설명">
            <a:extLst>
              <a:ext uri="{FF2B5EF4-FFF2-40B4-BE49-F238E27FC236}">
                <a16:creationId xmlns:a16="http://schemas.microsoft.com/office/drawing/2014/main" id="{0566EFE2-2227-4400-A0DE-B10001BEB2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8" name="그림 27" descr="옅은, 개체, 교통, 켜진이(가) 표시된 사진&#10;&#10;자동 생성된 설명">
            <a:extLst>
              <a:ext uri="{FF2B5EF4-FFF2-40B4-BE49-F238E27FC236}">
                <a16:creationId xmlns:a16="http://schemas.microsoft.com/office/drawing/2014/main" id="{E128DBC4-9FC0-4943-A5A3-96679B4B6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221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8 형태 1">
            <a:extLst>
              <a:ext uri="{FF2B5EF4-FFF2-40B4-BE49-F238E27FC236}">
                <a16:creationId xmlns:a16="http://schemas.microsoft.com/office/drawing/2014/main" id="{4FAEE7FB-EC37-4708-9E12-E8EC858CF70F}"/>
              </a:ext>
            </a:extLst>
          </p:cNvPr>
          <p:cNvSpPr txBox="1"/>
          <p:nvPr/>
        </p:nvSpPr>
        <p:spPr>
          <a:xfrm>
            <a:off x="3944875" y="445716"/>
            <a:ext cx="4302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dirty="0">
                <a:solidFill>
                  <a:prstClr val="black">
                    <a:lumMod val="65000"/>
                    <a:lumOff val="35000"/>
                  </a:prst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Times New Roman" panose="02020603050405020304" pitchFamily="18" charset="0"/>
                <a:sym typeface="Arial" panose="020B0604020202020204" pitchFamily="34" charset="0"/>
              </a:rPr>
              <a:t>Tips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3" name="슬라이드 8 형태 2">
            <a:extLst>
              <a:ext uri="{FF2B5EF4-FFF2-40B4-BE49-F238E27FC236}">
                <a16:creationId xmlns:a16="http://schemas.microsoft.com/office/drawing/2014/main" id="{B5F330E8-42B8-4D65-81C7-6BA1FBE6A2CF}"/>
              </a:ext>
            </a:extLst>
          </p:cNvPr>
          <p:cNvCxnSpPr/>
          <p:nvPr/>
        </p:nvCxnSpPr>
        <p:spPr>
          <a:xfrm>
            <a:off x="4347410" y="368967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슬라이드 8 형태 3">
            <a:extLst>
              <a:ext uri="{FF2B5EF4-FFF2-40B4-BE49-F238E27FC236}">
                <a16:creationId xmlns:a16="http://schemas.microsoft.com/office/drawing/2014/main" id="{ABF8DA5B-9E11-414F-9E1D-08D6C6C2B7FE}"/>
              </a:ext>
            </a:extLst>
          </p:cNvPr>
          <p:cNvCxnSpPr/>
          <p:nvPr/>
        </p:nvCxnSpPr>
        <p:spPr>
          <a:xfrm>
            <a:off x="4347410" y="1020524"/>
            <a:ext cx="349718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CB397D87-9716-4EA0-920E-86A6FE4EE738}"/>
              </a:ext>
            </a:extLst>
          </p:cNvPr>
          <p:cNvSpPr txBox="1">
            <a:spLocks/>
          </p:cNvSpPr>
          <p:nvPr/>
        </p:nvSpPr>
        <p:spPr>
          <a:xfrm>
            <a:off x="3341240" y="1449014"/>
            <a:ext cx="5509520" cy="486750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Gmail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사용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r>
              <a:rPr lang="en-US" altLang="ko-KR" sz="2800" dirty="0"/>
              <a:t>Writing Center </a:t>
            </a:r>
            <a:r>
              <a:rPr lang="ko-KR" altLang="en-US" sz="2800" dirty="0"/>
              <a:t>방문</a:t>
            </a:r>
            <a:endParaRPr lang="en-US" altLang="ko-KR" sz="2800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2800" dirty="0">
                <a:solidFill>
                  <a:sysClr val="windowText" lastClr="000000"/>
                </a:solidFill>
                <a:latin typeface="맑은 고딕"/>
                <a:ea typeface="맑은 고딕" panose="020B0503020000020004" pitchFamily="50" charset="-127"/>
              </a:rPr>
              <a:t>Red Arrow</a:t>
            </a:r>
            <a:r>
              <a:rPr lang="ko-KR" altLang="en-US" sz="2800" dirty="0">
                <a:solidFill>
                  <a:sysClr val="windowText" lastClr="000000"/>
                </a:solidFill>
                <a:latin typeface="맑은 고딕"/>
                <a:ea typeface="맑은 고딕" panose="020B0503020000020004" pitchFamily="50" charset="-127"/>
              </a:rPr>
              <a:t>버스 </a:t>
            </a:r>
            <a:r>
              <a:rPr lang="en-US" altLang="ko-KR" sz="2800" dirty="0">
                <a:solidFill>
                  <a:sysClr val="windowText" lastClr="000000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lang="ko-KR" altLang="en-US" sz="2800" dirty="0">
                <a:solidFill>
                  <a:sysClr val="windowText" lastClr="000000"/>
                </a:solidFill>
                <a:latin typeface="맑은 고딕"/>
                <a:ea typeface="맑은 고딕" panose="020B0503020000020004" pitchFamily="50" charset="-127"/>
              </a:rPr>
              <a:t>캘거리에서 레스</a:t>
            </a:r>
            <a:r>
              <a:rPr lang="en-US" altLang="ko-KR" sz="2800" dirty="0">
                <a:solidFill>
                  <a:sysClr val="windowText" lastClr="000000"/>
                </a:solidFill>
                <a:latin typeface="맑은 고딕"/>
                <a:ea typeface="맑은 고딕" panose="020B0503020000020004" pitchFamily="50" charset="-127"/>
              </a:rPr>
              <a:t>)</a:t>
            </a: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altLang="ko-KR" sz="2800" dirty="0">
              <a:solidFill>
                <a:sysClr val="windowText" lastClr="000000"/>
              </a:solidFill>
              <a:latin typeface="맑은 고딕"/>
              <a:ea typeface="맑은 고딕" panose="020B0503020000020004" pitchFamily="50" charset="-127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2800" dirty="0">
                <a:solidFill>
                  <a:sysClr val="windowText" lastClr="000000"/>
                </a:solidFill>
                <a:latin typeface="맑은 고딕"/>
                <a:ea typeface="맑은 고딕" panose="020B0503020000020004" pitchFamily="50" charset="-127"/>
              </a:rPr>
              <a:t>휴대폰 개통은 굳이 안 해도 됨</a:t>
            </a:r>
            <a:endParaRPr lang="en-US" altLang="ko-KR" sz="2800" dirty="0">
              <a:solidFill>
                <a:sysClr val="windowText" lastClr="000000"/>
              </a:solidFill>
              <a:latin typeface="맑은 고딕"/>
              <a:ea typeface="맑은 고딕" panose="020B0503020000020004" pitchFamily="50" charset="-127"/>
            </a:endParaRPr>
          </a:p>
          <a:p>
            <a:pPr marL="342900" marR="0" lvl="0" indent="-34290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홈스테이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지원서 꼼꼼히 작성할 것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일정 잘 확인한 후 비행기표 예약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여행자 보험 필수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" name="그림 9" descr="실내, 창문, 방, 테이블이(가) 표시된 사진&#10;&#10;자동 생성된 설명">
            <a:extLst>
              <a:ext uri="{FF2B5EF4-FFF2-40B4-BE49-F238E27FC236}">
                <a16:creationId xmlns:a16="http://schemas.microsoft.com/office/drawing/2014/main" id="{32F9DCD1-61D7-4087-8F58-9999D376A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6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건물, 표지판, 남자, 걸린이(가) 표시된 사진&#10;&#10;자동 생성된 설명">
            <a:extLst>
              <a:ext uri="{FF2B5EF4-FFF2-40B4-BE49-F238E27FC236}">
                <a16:creationId xmlns:a16="http://schemas.microsoft.com/office/drawing/2014/main" id="{2F1CA08A-8212-4B45-8018-753F36DDD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47" b="1245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40C4064B-0746-4219-8C5B-3F2782B6AAC9}"/>
              </a:ext>
            </a:extLst>
          </p:cNvPr>
          <p:cNvSpPr txBox="1">
            <a:spLocks/>
          </p:cNvSpPr>
          <p:nvPr/>
        </p:nvSpPr>
        <p:spPr>
          <a:xfrm>
            <a:off x="523875" y="5317240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fontAlgn="auto" latinLnBrk="0">
              <a:lnSpc>
                <a:spcPct val="90000"/>
              </a:lnSpc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ko-KR" sz="3600" b="1" i="0" u="none" strike="noStrike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[  </a:t>
            </a:r>
            <a:r>
              <a:rPr kumimoji="0" lang="en-US" altLang="ko-KR" sz="3600" b="1" i="0" u="none" strike="noStrike" cap="none" spc="0" normalizeH="0" baseline="0" noProof="0">
                <a:ln>
                  <a:solidFill>
                    <a:prstClr val="black">
                      <a:alpha val="30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THANK YOU</a:t>
            </a:r>
            <a:r>
              <a:rPr kumimoji="0" lang="en-US" altLang="ko-KR" sz="3600" b="0" i="0" u="none" strike="noStrike" cap="none" spc="0" normalizeH="0" baseline="0" noProof="0">
                <a:ln>
                  <a:solidFill>
                    <a:prstClr val="black">
                      <a:alpha val="30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  </a:t>
            </a:r>
            <a:r>
              <a:rPr kumimoji="0" lang="en-US" altLang="ko-KR" sz="3600" b="1" i="0" u="none" strike="noStrike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]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252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349</Words>
  <Application>Microsoft Office PowerPoint</Application>
  <PresentationFormat>와이드스크린</PresentationFormat>
  <Paragraphs>93</Paragraphs>
  <Slides>10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MD개성체</vt:lpstr>
      <vt:lpstr>나눔고딕 ExtraBold</vt:lpstr>
      <vt:lpstr>나눔고딕 Light</vt:lpstr>
      <vt:lpstr>맑은 고딕</vt:lpstr>
      <vt:lpstr>문체부 제목 돋음체</vt:lpstr>
      <vt:lpstr>Arial</vt:lpstr>
      <vt:lpstr>Arial Narrow</vt:lpstr>
      <vt:lpstr>Calibri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 채호</dc:creator>
  <cp:lastModifiedBy>user</cp:lastModifiedBy>
  <cp:revision>3</cp:revision>
  <dcterms:created xsi:type="dcterms:W3CDTF">2020-03-23T05:38:49Z</dcterms:created>
  <dcterms:modified xsi:type="dcterms:W3CDTF">2020-03-24T04:41:59Z</dcterms:modified>
</cp:coreProperties>
</file>